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15"/>
  </p:notesMasterIdLst>
  <p:sldIdLst>
    <p:sldId id="257" r:id="rId3"/>
    <p:sldId id="297" r:id="rId4"/>
    <p:sldId id="260" r:id="rId5"/>
    <p:sldId id="270" r:id="rId6"/>
    <p:sldId id="261" r:id="rId7"/>
    <p:sldId id="304" r:id="rId8"/>
    <p:sldId id="277" r:id="rId9"/>
    <p:sldId id="285" r:id="rId10"/>
    <p:sldId id="286" r:id="rId11"/>
    <p:sldId id="269" r:id="rId12"/>
    <p:sldId id="301" r:id="rId13"/>
    <p:sldId id="287" r:id="rId14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6395" autoAdjust="0"/>
  </p:normalViewPr>
  <p:slideViewPr>
    <p:cSldViewPr snapToGrid="0">
      <p:cViewPr varScale="1">
        <p:scale>
          <a:sx n="109" d="100"/>
          <a:sy n="109" d="100"/>
        </p:scale>
        <p:origin x="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skinda\Desktop\&#1044;&#1057;%20&#1048;%20&#1057;&#105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skinda\Desktop\&#1044;&#1057;%20&#1048;%20&#1057;&#105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skinda\Desktop\&#1044;&#1057;%20&#1048;%20&#1057;&#105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stinKA\Desktop\&#1050;&#1086;&#1089;&#1090;&#1080;&#1085;\&#1059;&#1087;&#1088;&#1072;&#1074;&#1083;&#1077;&#1085;&#1080;&#1077;%20&#1082;&#1086;&#1085;&#1090;&#1088;&#1086;&#1083;&#1103;\&#1040;&#1085;&#1072;&#1083;&#1080;&#1090;&#1080;&#1095;&#1077;&#1089;&#1082;&#1080;&#1081;%20&#1086;&#1090;&#1076;&#1077;&#1083;\3.%20&#1056;&#1072;&#1079;&#1086;&#1074;&#1099;&#1077;%20&#1079;&#1072;&#1076;&#1072;&#1095;&#1080;\31.10.2019%20(&#1086;&#1090;%20&#1054;&#1083;&#1077;&#1075;&#1072;)\&#1056;&#1077;&#1077;&#1089;&#1090;&#1088;%20&#1089;&#1077;&#1088;&#1090;&#1080;&#1092;&#1080;&#1082;&#1072;&#1090;&#1086;&#1074;%20&#1089;&#1086;&#1086;&#1090;&#1074;&#1077;&#1090;&#1089;&#1090;&#1074;&#1080;&#1103;.%20&#1063;&#1072;&#1089;&#1090;&#1100;%2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skinda\Desktop\&#1053;&#1086;&#1074;&#1072;&#1103;%20&#1087;&#1072;&#1087;&#1082;&#1072;\&#1075;&#1088;&#1091;&#1087;&#1087;&#1099;%20&#1057;&#1057;%20&#1080;%20&#1044;&#1057;%20007-008-01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skinda\Desktop\&#1053;&#1086;&#1074;&#1072;&#1103;%20&#1087;&#1072;&#1087;&#1082;&#1072;\&#1075;&#1088;&#1091;&#1087;&#1087;&#1099;%20&#1057;&#1057;%20&#1080;%20&#1044;&#1057;%20007-008-017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C0B0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65-4F7D-A10E-10DCA5C44A8C}"/>
              </c:ext>
            </c:extLst>
          </c:dPt>
          <c:dPt>
            <c:idx val="1"/>
            <c:bubble3D val="0"/>
            <c:spPr>
              <a:solidFill>
                <a:srgbClr val="7C6F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65-4F7D-A10E-10DCA5C44A8C}"/>
              </c:ext>
            </c:extLst>
          </c:dPt>
          <c:dPt>
            <c:idx val="2"/>
            <c:bubble3D val="0"/>
            <c:spPr>
              <a:solidFill>
                <a:srgbClr val="E401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65-4F7D-A10E-10DCA5C44A8C}"/>
              </c:ext>
            </c:extLst>
          </c:dPt>
          <c:dPt>
            <c:idx val="3"/>
            <c:bubble3D val="0"/>
            <c:spPr>
              <a:solidFill>
                <a:srgbClr val="F6B0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65-4F7D-A10E-10DCA5C44A8C}"/>
              </c:ext>
            </c:extLst>
          </c:dPt>
          <c:dLbls>
            <c:dLbl>
              <c:idx val="0"/>
              <c:layout>
                <c:manualLayout>
                  <c:x val="0.28766276738107333"/>
                  <c:y val="-0.1049742818546421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5FE3A7-1C2B-49C2-8A4E-6C769B15CA2F}" type="CATEGORYNAME">
                      <a:rPr lang="ru-RU" sz="1100">
                        <a:latin typeface="Glober" pitchFamily="50" charset="-52"/>
                      </a:rPr>
                      <a:pPr algn="l">
                        <a:defRPr/>
                      </a:pPr>
                      <a:t>[ИМЯ КАТЕГОРИИ]</a:t>
                    </a:fld>
                    <a:r>
                      <a:rPr lang="ru-RU" sz="1100" baseline="0" dirty="0">
                        <a:latin typeface="Glober" pitchFamily="50" charset="-52"/>
                      </a:rPr>
                      <a:t>
</a:t>
                    </a:r>
                    <a:fld id="{816252CF-337E-482E-A862-ED529386B015}" type="PERCENTAGE">
                      <a:rPr lang="ru-RU" sz="1100" baseline="0">
                        <a:solidFill>
                          <a:srgbClr val="FF0000"/>
                        </a:solidFill>
                        <a:latin typeface="Glober" pitchFamily="50" charset="-52"/>
                      </a:rPr>
                      <a:pPr algn="l">
                        <a:defRPr/>
                      </a:pPr>
                      <a:t>[ПРОЦЕНТ]</a:t>
                    </a:fld>
                    <a:endParaRPr lang="ru-RU" sz="1100" baseline="0" dirty="0">
                      <a:latin typeface="Glober" pitchFamily="50" charset="-52"/>
                    </a:endParaRP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255562364809501"/>
                      <c:h val="0.323275902002053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65-4F7D-A10E-10DCA5C44A8C}"/>
                </c:ext>
              </c:extLst>
            </c:dLbl>
            <c:dLbl>
              <c:idx val="1"/>
              <c:layout>
                <c:manualLayout>
                  <c:x val="0.29151270306897908"/>
                  <c:y val="-9.856754890127367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FDAACC2-6D32-494F-9B85-2AD0806EC63E}" type="CATEGORYNAME">
                      <a:rPr lang="ru-RU" sz="1100">
                        <a:latin typeface="Glober" pitchFamily="50" charset="-52"/>
                      </a:rPr>
                      <a:pPr algn="l">
                        <a:defRPr/>
                      </a:pPr>
                      <a:t>[ИМЯ КАТЕГОРИИ]</a:t>
                    </a:fld>
                    <a:r>
                      <a:rPr lang="ru-RU" sz="1100" baseline="0" dirty="0">
                        <a:latin typeface="Glober" pitchFamily="50" charset="-52"/>
                      </a:rPr>
                      <a:t>
</a:t>
                    </a:r>
                    <a:fld id="{7259A30F-666F-47A2-BF7E-29569402B0AC}" type="PERCENTAGE">
                      <a:rPr lang="ru-RU" sz="1100" baseline="0">
                        <a:solidFill>
                          <a:srgbClr val="FF0000"/>
                        </a:solidFill>
                        <a:latin typeface="Glober" pitchFamily="50" charset="-52"/>
                      </a:rPr>
                      <a:pPr algn="l">
                        <a:defRPr/>
                      </a:pPr>
                      <a:t>[ПРОЦЕНТ]</a:t>
                    </a:fld>
                    <a:endParaRPr lang="ru-RU" sz="1100" baseline="0" dirty="0">
                      <a:latin typeface="Glober" pitchFamily="50" charset="-52"/>
                    </a:endParaRPr>
                  </a:p>
                </c:rich>
              </c:tx>
              <c:spPr>
                <a:xfrm>
                  <a:off x="3890303" y="1404821"/>
                  <a:ext cx="1216674" cy="912045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>
                        <a:gd name="adj1" fmla="val 18750"/>
                        <a:gd name="adj2" fmla="val -8333"/>
                        <a:gd name="adj3" fmla="val 58081"/>
                        <a:gd name="adj4" fmla="val -6127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65460567429071"/>
                      <c:h val="0.328482926753722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065-4F7D-A10E-10DCA5C44A8C}"/>
                </c:ext>
              </c:extLst>
            </c:dLbl>
            <c:dLbl>
              <c:idx val="2"/>
              <c:layout>
                <c:manualLayout>
                  <c:x val="-0.21766452917026274"/>
                  <c:y val="8.829856009745047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1F4C61-9A23-4768-A7A6-5DD2AC74F8DE}" type="CATEGORYNAME">
                      <a:rPr lang="ru-RU" sz="1100" dirty="0">
                        <a:latin typeface="Glober" pitchFamily="50" charset="-52"/>
                      </a:rPr>
                      <a:pPr algn="r">
                        <a:defRPr/>
                      </a:pPr>
                      <a:t>[ИМЯ КАТЕГОРИИ]</a:t>
                    </a:fld>
                    <a:r>
                      <a:rPr lang="ru-RU" sz="1100" baseline="0" dirty="0">
                        <a:latin typeface="Glober" pitchFamily="50" charset="-52"/>
                      </a:rPr>
                      <a:t>
</a:t>
                    </a:r>
                    <a:fld id="{B2EC4033-5383-43C6-AED6-418E2FC9C16D}" type="PERCENTAGE">
                      <a:rPr lang="ru-RU" sz="1100" baseline="0" dirty="0">
                        <a:solidFill>
                          <a:srgbClr val="FF0000"/>
                        </a:solidFill>
                        <a:latin typeface="Glober" pitchFamily="50" charset="-52"/>
                      </a:rPr>
                      <a:pPr algn="r">
                        <a:defRPr/>
                      </a:pPr>
                      <a:t>[ПРОЦЕНТ]</a:t>
                    </a:fld>
                    <a:endParaRPr lang="ru-RU" sz="1100" baseline="0" dirty="0">
                      <a:latin typeface="Glober" pitchFamily="50" charset="-52"/>
                    </a:endParaRPr>
                  </a:p>
                </c:rich>
              </c:tx>
              <c:spPr>
                <a:xfrm>
                  <a:off x="687" y="1172805"/>
                  <a:ext cx="1184254" cy="72081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>
                        <a:gd name="adj1" fmla="val 58401"/>
                        <a:gd name="adj2" fmla="val 103087"/>
                        <a:gd name="adj3" fmla="val 25310"/>
                        <a:gd name="adj4" fmla="val 13529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024279941884349"/>
                      <c:h val="0.307741059569740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065-4F7D-A10E-10DCA5C44A8C}"/>
                </c:ext>
              </c:extLst>
            </c:dLbl>
            <c:dLbl>
              <c:idx val="3"/>
              <c:layout>
                <c:manualLayout>
                  <c:x val="-0.21792498222828727"/>
                  <c:y val="-3.860415640447974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Glober" pitchFamily="50" charset="-52"/>
                        <a:ea typeface="+mn-ea"/>
                        <a:cs typeface="+mn-cs"/>
                      </a:defRPr>
                    </a:pPr>
                    <a:fld id="{7C65BB06-6F4B-4C22-8B38-06FE9E851AF3}" type="CATEGORYNAME">
                      <a:rPr lang="ru-RU" sz="1100">
                        <a:latin typeface="Glober" pitchFamily="50" charset="-52"/>
                      </a:rPr>
                      <a:pPr algn="r">
                        <a:defRPr>
                          <a:latin typeface="Glober" pitchFamily="50" charset="-52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latin typeface="Glober" pitchFamily="50" charset="-52"/>
                      </a:rPr>
                      <a:t>
</a:t>
                    </a:r>
                    <a:fld id="{1EBF03A4-22C8-4B8B-94B0-2CF7C2BF54BB}" type="PERCENTAGE">
                      <a:rPr lang="ru-RU" baseline="0">
                        <a:solidFill>
                          <a:srgbClr val="FF0000"/>
                        </a:solidFill>
                        <a:latin typeface="Glober" pitchFamily="50" charset="-52"/>
                      </a:rPr>
                      <a:pPr algn="r">
                        <a:defRPr>
                          <a:latin typeface="Glober" pitchFamily="50" charset="-52"/>
                        </a:defRPr>
                      </a:pPr>
                      <a:t>[ПРОЦЕНТ]</a:t>
                    </a:fld>
                    <a:endParaRPr lang="ru-RU" baseline="0" dirty="0">
                      <a:latin typeface="Glober" pitchFamily="50" charset="-52"/>
                    </a:endParaRPr>
                  </a:p>
                </c:rich>
              </c:tx>
              <c:spPr>
                <a:xfrm>
                  <a:off x="249897" y="148893"/>
                  <a:ext cx="1315735" cy="823189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Glober" pitchFamily="50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>
                        <a:gd name="adj1" fmla="val 64745"/>
                        <a:gd name="adj2" fmla="val 104509"/>
                        <a:gd name="adj3" fmla="val 65842"/>
                        <a:gd name="adj4" fmla="val 12961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958396414548746"/>
                      <c:h val="0.346655650362030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65-4F7D-A10E-10DCA5C44A8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Органы по сертификации</c:v>
                </c:pt>
                <c:pt idx="1">
                  <c:v>Испытательные лаборатории</c:v>
                </c:pt>
                <c:pt idx="2">
                  <c:v>Органы инспекции</c:v>
                </c:pt>
                <c:pt idx="3">
                  <c:v>Метрологические службы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865</c:v>
                </c:pt>
                <c:pt idx="1">
                  <c:v>6030</c:v>
                </c:pt>
                <c:pt idx="2">
                  <c:v>275</c:v>
                </c:pt>
                <c:pt idx="3">
                  <c:v>2130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65-4F7D-A10E-10DCA5C44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baseline="0" dirty="0" smtClean="0">
                <a:solidFill>
                  <a:srgbClr val="7C6F65"/>
                </a:solidFill>
                <a:latin typeface="Glober" pitchFamily="50" charset="-52"/>
                <a:cs typeface="Times New Roman" panose="02020603050405020304" pitchFamily="18" charset="0"/>
              </a:rPr>
              <a:t>2018</a:t>
            </a:r>
            <a:endParaRPr lang="ru-RU" sz="1800" b="1" dirty="0">
              <a:solidFill>
                <a:srgbClr val="7C6F65"/>
              </a:solidFill>
              <a:latin typeface="Glober" pitchFamily="50" charset="-52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2453293303584116"/>
          <c:y val="7.407407407407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E401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E5-4206-B099-A8B5FB053184}"/>
              </c:ext>
            </c:extLst>
          </c:dPt>
          <c:dPt>
            <c:idx val="1"/>
            <c:bubble3D val="0"/>
            <c:spPr>
              <a:solidFill>
                <a:srgbClr val="7C6F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E5-4206-B099-A8B5FB05318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1319685-8BF8-4AE2-A110-218803BD6440}" type="PERCENTAGE">
                      <a:rPr lang="en-US">
                        <a:solidFill>
                          <a:schemeClr val="bg1"/>
                        </a:solidFill>
                        <a:latin typeface="Glober" pitchFamily="50" charset="-52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CE5-4206-B099-A8B5FB05318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8EF976-0467-40D6-8D8E-AAFF3F209763}" type="PERCENTAGE">
                      <a:rPr lang="en-US">
                        <a:solidFill>
                          <a:schemeClr val="tx1"/>
                        </a:solidFill>
                        <a:latin typeface="Glober" pitchFamily="50" charset="-52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CE5-4206-B099-A8B5FB0531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СС!$A$2:$A$3</c:f>
              <c:strCache>
                <c:ptCount val="2"/>
                <c:pt idx="0">
                  <c:v>Импортная</c:v>
                </c:pt>
                <c:pt idx="1">
                  <c:v>Отечественная</c:v>
                </c:pt>
              </c:strCache>
            </c:strRef>
          </c:cat>
          <c:val>
            <c:numRef>
              <c:f>СС!$B$2:$B$3</c:f>
              <c:numCache>
                <c:formatCode>General</c:formatCode>
                <c:ptCount val="2"/>
                <c:pt idx="0">
                  <c:v>109233</c:v>
                </c:pt>
                <c:pt idx="1">
                  <c:v>30616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E5-4206-B099-A8B5FB053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 smtClean="0">
                <a:solidFill>
                  <a:srgbClr val="7C6F65"/>
                </a:solidFill>
                <a:latin typeface="Glober" pitchFamily="50" charset="-52"/>
                <a:cs typeface="Times New Roman" panose="02020603050405020304" pitchFamily="18" charset="0"/>
              </a:rPr>
              <a:t>2018</a:t>
            </a:r>
            <a:endParaRPr lang="ru-RU" sz="1800" b="1" dirty="0">
              <a:solidFill>
                <a:srgbClr val="7C6F65"/>
              </a:solidFill>
              <a:latin typeface="Glober" pitchFamily="50" charset="-52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2391010332350781"/>
          <c:y val="7.8703703703703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E40138"/>
            </a:solidFill>
          </c:spPr>
          <c:dPt>
            <c:idx val="0"/>
            <c:bubble3D val="0"/>
            <c:spPr>
              <a:solidFill>
                <a:srgbClr val="E401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E6-46AC-AB2D-76ECBA04AC82}"/>
              </c:ext>
            </c:extLst>
          </c:dPt>
          <c:dPt>
            <c:idx val="1"/>
            <c:bubble3D val="0"/>
            <c:spPr>
              <a:solidFill>
                <a:srgbClr val="7C6F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E6-46AC-AB2D-76ECBA04AC8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Glober" pitchFamily="50" charset="-52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BE6-46AC-AB2D-76ECBA04AC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Glober" pitchFamily="50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Лист2!$P$2:$P$3</c:f>
              <c:strCache>
                <c:ptCount val="2"/>
                <c:pt idx="0">
                  <c:v>Импортная</c:v>
                </c:pt>
                <c:pt idx="1">
                  <c:v>Отечественная</c:v>
                </c:pt>
              </c:strCache>
            </c:strRef>
          </c:cat>
          <c:val>
            <c:numRef>
              <c:f>Лист2!$Q$2:$Q$3</c:f>
              <c:numCache>
                <c:formatCode>General</c:formatCode>
                <c:ptCount val="2"/>
                <c:pt idx="0">
                  <c:v>616307</c:v>
                </c:pt>
                <c:pt idx="1">
                  <c:v>503558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E6-46AC-AB2D-76ECBA04A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baseline="0" dirty="0" smtClean="0">
                <a:solidFill>
                  <a:srgbClr val="7C6F65"/>
                </a:solidFill>
                <a:latin typeface="Glober" pitchFamily="50" charset="-52"/>
                <a:cs typeface="Times New Roman" panose="02020603050405020304" pitchFamily="18" charset="0"/>
              </a:rPr>
              <a:t>10 </a:t>
            </a:r>
            <a:r>
              <a:rPr lang="ru-RU" sz="1800" b="1" baseline="0" dirty="0">
                <a:solidFill>
                  <a:srgbClr val="7C6F65"/>
                </a:solidFill>
                <a:latin typeface="Glober" pitchFamily="50" charset="-52"/>
                <a:cs typeface="Times New Roman" panose="02020603050405020304" pitchFamily="18" charset="0"/>
              </a:rPr>
              <a:t>месяцев </a:t>
            </a:r>
            <a:r>
              <a:rPr lang="ru-RU" sz="1800" b="1" baseline="0" dirty="0" smtClean="0">
                <a:solidFill>
                  <a:srgbClr val="7C6F65"/>
                </a:solidFill>
                <a:latin typeface="Glober" pitchFamily="50" charset="-52"/>
                <a:cs typeface="Times New Roman" panose="02020603050405020304" pitchFamily="18" charset="0"/>
              </a:rPr>
              <a:t>2019</a:t>
            </a:r>
            <a:endParaRPr lang="ru-RU" sz="1800" b="1" dirty="0">
              <a:solidFill>
                <a:srgbClr val="7C6F65"/>
              </a:solidFill>
              <a:latin typeface="Glober" pitchFamily="50" charset="-52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1880493051283931"/>
          <c:y val="7.8703703703703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E40138"/>
            </a:solidFill>
          </c:spPr>
          <c:dPt>
            <c:idx val="0"/>
            <c:bubble3D val="0"/>
            <c:spPr>
              <a:solidFill>
                <a:srgbClr val="E401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88-42FF-BF14-6FC06FB1B0C2}"/>
              </c:ext>
            </c:extLst>
          </c:dPt>
          <c:dPt>
            <c:idx val="1"/>
            <c:bubble3D val="0"/>
            <c:spPr>
              <a:solidFill>
                <a:srgbClr val="7C6F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88-42FF-BF14-6FC06FB1B0C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Glober" pitchFamily="50" charset="-52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51%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Glober" pitchFamily="50" charset="-52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88-42FF-BF14-6FC06FB1B0C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88-42FF-BF14-6FC06FB1B0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Glober" pitchFamily="50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Лист2!$A$2:$A$3</c:f>
              <c:strCache>
                <c:ptCount val="2"/>
                <c:pt idx="0">
                  <c:v>Импортная</c:v>
                </c:pt>
                <c:pt idx="1">
                  <c:v>Отечественная</c:v>
                </c:pt>
              </c:strCache>
            </c:strRef>
          </c:cat>
          <c:val>
            <c:numRef>
              <c:f>Лист2!$B$2:$B$3</c:f>
              <c:numCache>
                <c:formatCode>General</c:formatCode>
                <c:ptCount val="2"/>
                <c:pt idx="0">
                  <c:v>294461</c:v>
                </c:pt>
                <c:pt idx="1">
                  <c:v>268654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88-42FF-BF14-6FC06FB1B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  <a:ea typeface="+mn-ea"/>
                <a:cs typeface="+mn-cs"/>
              </a:defRPr>
            </a:pPr>
            <a:r>
              <a:rPr lang="ru-RU" dirty="0">
                <a:latin typeface="Glober" pitchFamily="50" charset="-52"/>
              </a:rPr>
              <a:t>Сертификаты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lober" pitchFamily="50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6224943048442315E-2"/>
          <c:y val="0.16287365316010552"/>
          <c:w val="0.94900732184775272"/>
          <c:h val="0.670608491491805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'[Реестр сертификатов соответствия. Часть 1.xlsx]Лист2'!$A$2</c:f>
              <c:strCache>
                <c:ptCount val="1"/>
                <c:pt idx="0">
                  <c:v>Импортная</c:v>
                </c:pt>
              </c:strCache>
            </c:strRef>
          </c:tx>
          <c:spPr>
            <a:solidFill>
              <a:srgbClr val="E4013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281EB41-FFE9-412A-9420-4C98C4A64DEB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7F0-495D-8E3E-2321AC021E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03D8AE2-2723-4C18-B117-938F93640FDB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7F0-495D-8E3E-2321AC021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lober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'[Реестр сертификатов соответствия. Часть 1.xlsx]Лист2'!$B$1:$C$1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'[Реестр сертификатов соответствия. Часть 1.xlsx]Лист2'!$B$2:$C$2</c:f>
              <c:numCache>
                <c:formatCode>General</c:formatCode>
                <c:ptCount val="2"/>
                <c:pt idx="0">
                  <c:v>109332</c:v>
                </c:pt>
                <c:pt idx="1">
                  <c:v>56123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0-495D-8E3E-2321AC021E13}"/>
            </c:ext>
          </c:extLst>
        </c:ser>
        <c:ser>
          <c:idx val="1"/>
          <c:order val="1"/>
          <c:tx>
            <c:strRef>
              <c:f>'[Реестр сертификатов соответствия. Часть 1.xlsx]Лист2'!$A$3</c:f>
              <c:strCache>
                <c:ptCount val="1"/>
                <c:pt idx="0">
                  <c:v>Отечественная</c:v>
                </c:pt>
              </c:strCache>
            </c:strRef>
          </c:tx>
          <c:spPr>
            <a:solidFill>
              <a:srgbClr val="7C6F6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3460632492570704"/>
                </c:manualLayout>
              </c:layout>
              <c:tx>
                <c:rich>
                  <a:bodyPr/>
                  <a:lstStyle/>
                  <a:p>
                    <a:fld id="{D0FE8C5B-B2C8-4943-9A3B-FC9C010DC19C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7F0-495D-8E3E-2321AC021E13}"/>
                </c:ext>
              </c:extLst>
            </c:dLbl>
            <c:dLbl>
              <c:idx val="1"/>
              <c:layout>
                <c:manualLayout>
                  <c:x val="8.4986815145471358E-17"/>
                  <c:y val="-9.747354563585682E-2"/>
                </c:manualLayout>
              </c:layout>
              <c:tx>
                <c:rich>
                  <a:bodyPr/>
                  <a:lstStyle/>
                  <a:p>
                    <a:fld id="{51414F75-B047-4D20-A25A-245E73BFB6B9}" type="VALUE">
                      <a:rPr lang="en-US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7F0-495D-8E3E-2321AC021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Glober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'[Реестр сертификатов соответствия. Часть 1.xlsx]Лист2'!$B$1:$C$1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'[Реестр сертификатов соответствия. Часть 1.xlsx]Лист2'!$B$3:$C$3</c:f>
              <c:numCache>
                <c:formatCode>General</c:formatCode>
                <c:ptCount val="2"/>
                <c:pt idx="0">
                  <c:v>30637</c:v>
                </c:pt>
                <c:pt idx="1">
                  <c:v>21171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F0-495D-8E3E-2321AC021E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58022559"/>
        <c:axId val="658024223"/>
      </c:barChart>
      <c:catAx>
        <c:axId val="6580225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8024223"/>
        <c:crosses val="autoZero"/>
        <c:auto val="1"/>
        <c:lblAlgn val="ctr"/>
        <c:lblOffset val="100"/>
        <c:noMultiLvlLbl val="0"/>
      </c:catAx>
      <c:valAx>
        <c:axId val="6580242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8022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916694316597734"/>
          <c:y val="0.8728703017074867"/>
          <c:w val="0.50630162917409016"/>
          <c:h val="0.113204906058819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lober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7C6F65"/>
                </a:solidFill>
                <a:latin typeface="Glober" pitchFamily="50" charset="-52"/>
              </a:rPr>
              <a:t>10 месяцев 2019</a:t>
            </a:r>
            <a:endParaRPr lang="ru-RU" dirty="0">
              <a:solidFill>
                <a:srgbClr val="7C6F65"/>
              </a:solidFill>
              <a:latin typeface="Glober" pitchFamily="50" charset="-52"/>
            </a:endParaRPr>
          </a:p>
        </c:rich>
      </c:tx>
      <c:layout>
        <c:manualLayout>
          <c:xMode val="edge"/>
          <c:yMode val="edge"/>
          <c:x val="0.29695098809070014"/>
          <c:y val="8.195205152093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E401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47-4795-A412-30E18C75A279}"/>
              </c:ext>
            </c:extLst>
          </c:dPt>
          <c:dPt>
            <c:idx val="1"/>
            <c:bubble3D val="0"/>
            <c:spPr>
              <a:solidFill>
                <a:srgbClr val="7C6F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147-4795-A412-30E18C75A27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4D69880-AF3E-4B61-B8AA-38A9FE169F7E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47-4795-A412-30E18C75A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lober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Импортная</c:v>
                </c:pt>
                <c:pt idx="1">
                  <c:v>Отечественная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56123</c:v>
                </c:pt>
                <c:pt idx="1">
                  <c:v>21171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7-4795-A412-30E18C75A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lober" pitchFamily="50" charset="-52"/>
                <a:ea typeface="+mn-ea"/>
                <a:cs typeface="+mn-cs"/>
              </a:defRPr>
            </a:pPr>
            <a:r>
              <a:rPr lang="ru-RU" sz="1400" dirty="0" smtClean="0">
                <a:latin typeface="Glober" pitchFamily="50" charset="-52"/>
              </a:rPr>
              <a:t>Декларации</a:t>
            </a:r>
            <a:endParaRPr lang="ru-RU" sz="1400" dirty="0">
              <a:latin typeface="Glober" pitchFamily="50" charset="-52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lober" pitchFamily="50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Импортная</c:v>
                </c:pt>
              </c:strCache>
            </c:strRef>
          </c:tx>
          <c:spPr>
            <a:solidFill>
              <a:srgbClr val="E401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Glober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616307</c:v>
                </c:pt>
                <c:pt idx="1">
                  <c:v>436847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51-4D78-9DAB-F649309470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Отечественная</c:v>
                </c:pt>
              </c:strCache>
            </c:strRef>
          </c:tx>
          <c:spPr>
            <a:solidFill>
              <a:srgbClr val="7C6F6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85672514619883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Glober" pitchFamily="50" charset="-52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503558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Glober" pitchFamily="50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0C-4ADC-961B-032572F20107}"/>
                </c:ext>
              </c:extLst>
            </c:dLbl>
            <c:dLbl>
              <c:idx val="1"/>
              <c:layout>
                <c:manualLayout>
                  <c:x val="-6.9535698642137541E-3"/>
                  <c:y val="-0.176388888888888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Glober" pitchFamily="50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0C-4ADC-961B-032572F201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Glober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503558</c:v>
                </c:pt>
                <c:pt idx="1">
                  <c:v>425952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51-4D78-9DAB-F64930947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8109199"/>
        <c:axId val="1088100463"/>
      </c:barChart>
      <c:catAx>
        <c:axId val="10881091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88100463"/>
        <c:crosses val="autoZero"/>
        <c:auto val="1"/>
        <c:lblAlgn val="ctr"/>
        <c:lblOffset val="100"/>
        <c:noMultiLvlLbl val="0"/>
      </c:catAx>
      <c:valAx>
        <c:axId val="10881004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8109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lober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93508993001614"/>
          <c:y val="7.5908421179732427E-2"/>
          <c:w val="0.41044446074215313"/>
          <c:h val="0.8550338774603912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F5-4E7E-B87F-5E9EF82F436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F5-4E7E-B87F-5E9EF82F436A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F5-4E7E-B87F-5E9EF82F436A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F5-4E7E-B87F-5E9EF82F436A}"/>
              </c:ext>
            </c:extLst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F5-4E7E-B87F-5E9EF82F436A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F5-4E7E-B87F-5E9EF82F436A}"/>
              </c:ext>
            </c:extLst>
          </c:dPt>
          <c:dPt>
            <c:idx val="6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4F5-4E7E-B87F-5E9EF82F436A}"/>
              </c:ext>
            </c:extLst>
          </c:dPt>
          <c:dPt>
            <c:idx val="7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4F5-4E7E-B87F-5E9EF82F436A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4F5-4E7E-B87F-5E9EF82F436A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Glober" pitchFamily="50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4F5-4E7E-B87F-5E9EF82F436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Glober" pitchFamily="50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4F5-4E7E-B87F-5E9EF82F436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Glober" pitchFamily="50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4F5-4E7E-B87F-5E9EF82F43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Glober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'СС ДИаграмма'!$A$3:$A$11</c:f>
              <c:strCache>
                <c:ptCount val="9"/>
                <c:pt idx="0">
                  <c:v>Одежда для детей</c:v>
                </c:pt>
                <c:pt idx="1">
                  <c:v>Белье</c:v>
                </c:pt>
                <c:pt idx="2">
                  <c:v>Игрушки</c:v>
                </c:pt>
                <c:pt idx="3">
                  <c:v>Одежда</c:v>
                </c:pt>
                <c:pt idx="4">
                  <c:v>Белье для детей</c:v>
                </c:pt>
                <c:pt idx="5">
                  <c:v>Обувь для детей</c:v>
                </c:pt>
                <c:pt idx="6">
                  <c:v>Текстиль домашний</c:v>
                </c:pt>
                <c:pt idx="7">
                  <c:v>Аксессуары для детей</c:v>
                </c:pt>
                <c:pt idx="8">
                  <c:v>Прочее</c:v>
                </c:pt>
              </c:strCache>
            </c:strRef>
          </c:cat>
          <c:val>
            <c:numRef>
              <c:f>'СС ДИаграмма'!$B$3:$B$11</c:f>
              <c:numCache>
                <c:formatCode>0%</c:formatCode>
                <c:ptCount val="9"/>
                <c:pt idx="0">
                  <c:v>0.28000000000000003</c:v>
                </c:pt>
                <c:pt idx="1">
                  <c:v>0.27</c:v>
                </c:pt>
                <c:pt idx="2">
                  <c:v>0.17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0.05</c:v>
                </c:pt>
                <c:pt idx="6">
                  <c:v>0.03</c:v>
                </c:pt>
                <c:pt idx="7">
                  <c:v>0.02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4F5-4E7E-B87F-5E9EF82F4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573666434399564"/>
          <c:y val="2.3288751668317006E-2"/>
          <c:w val="0.24471734824841115"/>
          <c:h val="0.94974280093549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lober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338871568702"/>
          <c:y val="0.31410038176205124"/>
          <c:w val="0.39469162674574804"/>
          <c:h val="0.4977777165083116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6F-47D2-8A40-EC91A837A55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6F-47D2-8A40-EC91A837A55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6F-47D2-8A40-EC91A837A55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6F-47D2-8A40-EC91A837A555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56F-47D2-8A40-EC91A837A555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56F-47D2-8A40-EC91A837A555}"/>
              </c:ext>
            </c:extLst>
          </c:dPt>
          <c:dPt>
            <c:idx val="6"/>
            <c:bubble3D val="0"/>
            <c:spPr>
              <a:solidFill>
                <a:srgbClr val="E401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56F-47D2-8A40-EC91A837A55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Glober" pitchFamily="50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56F-47D2-8A40-EC91A837A55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Glober" pitchFamily="50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56F-47D2-8A40-EC91A837A55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Glober" pitchFamily="50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56F-47D2-8A40-EC91A837A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Glober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'ДС ДИаграмма'!$A$3:$A$9</c:f>
              <c:strCache>
                <c:ptCount val="7"/>
                <c:pt idx="0">
                  <c:v>Одежда</c:v>
                </c:pt>
                <c:pt idx="1">
                  <c:v>Аксессуары</c:v>
                </c:pt>
                <c:pt idx="2">
                  <c:v>Материалы текстильные</c:v>
                </c:pt>
                <c:pt idx="3">
                  <c:v>Продукция легкой промышленности</c:v>
                </c:pt>
                <c:pt idx="4">
                  <c:v>Продукция для детей и подростков</c:v>
                </c:pt>
                <c:pt idx="5">
                  <c:v>Обувь</c:v>
                </c:pt>
                <c:pt idx="6">
                  <c:v>Белье</c:v>
                </c:pt>
              </c:strCache>
            </c:strRef>
          </c:cat>
          <c:val>
            <c:numRef>
              <c:f>'ДС ДИаграмма'!$B$3:$B$9</c:f>
              <c:numCache>
                <c:formatCode>0%</c:formatCode>
                <c:ptCount val="7"/>
                <c:pt idx="0">
                  <c:v>0.26</c:v>
                </c:pt>
                <c:pt idx="1">
                  <c:v>0.22</c:v>
                </c:pt>
                <c:pt idx="2">
                  <c:v>0.14000000000000001</c:v>
                </c:pt>
                <c:pt idx="3">
                  <c:v>0.14399999999999999</c:v>
                </c:pt>
                <c:pt idx="4">
                  <c:v>0.12</c:v>
                </c:pt>
                <c:pt idx="5">
                  <c:v>0.08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56F-47D2-8A40-EC91A837A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696477454186"/>
          <c:y val="1.4443144466208428E-2"/>
          <c:w val="0.4363739766304211"/>
          <c:h val="0.981727447308925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lober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A18C2-8D25-4918-B5D6-684A263BD739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31B6B-0027-4DD1-9747-43E073D23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10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D8223-26E8-B54D-841D-DC41BB3BB8A1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0500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ECC6B-8BB1-4233-9DE1-566A068B4812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474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D8223-26E8-B54D-841D-DC41BB3BB8A1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D8223-26E8-B54D-841D-DC41BB3BB8A1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491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D8223-26E8-B54D-841D-DC41BB3BB8A1}" type="slidenum">
              <a:rPr kumimoji="0" lang="ru-RU" alt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751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D8223-26E8-B54D-841D-DC41BB3BB8A1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634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ECC6B-8BB1-4233-9DE1-566A068B4812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373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798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ECC6B-8BB1-4233-9DE1-566A068B4812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238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ECC6B-8BB1-4233-9DE1-566A068B4812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524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31B6B-0027-4DD1-9747-43E073D239F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6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9A2A-10FB-4068-864D-FC36997A2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0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9A2A-10FB-4068-864D-FC36997A2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0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9A2A-10FB-4068-864D-FC36997A2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0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086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474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38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3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469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334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2454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74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9A2A-10FB-4068-864D-FC36997A2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07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241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114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781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2720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A50C0E-5080-664C-8603-23C52151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01F265-30D0-0B42-81FD-240F7B47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E89F7D-02F3-E441-81A9-1A4587FA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ABF4C-EFCC-6947-A4DA-018B0A9471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6038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8D868D-D56D-B041-8E1B-19FB6B8B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47CFB-B577-304D-8030-8701AEEAE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164301-6F13-1442-B4F7-6063D775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5BC5-7D51-DD44-AB6A-B6DC137976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472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9A2A-10FB-4068-864D-FC36997A2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8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9A2A-10FB-4068-864D-FC36997A2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8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9A2A-10FB-4068-864D-FC36997A2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38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9A2A-10FB-4068-864D-FC36997A2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7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9A2A-10FB-4068-864D-FC36997A2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9A2A-10FB-4068-864D-FC36997A2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8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9A2A-10FB-4068-864D-FC36997A2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5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59A2A-10FB-4068-864D-FC36997A2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2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92896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18" Type="http://schemas.openxmlformats.org/officeDocument/2006/relationships/image" Target="../media/image23.png"/><Relationship Id="rId26" Type="http://schemas.microsoft.com/office/2007/relationships/hdphoto" Target="../media/hdphoto14.wdp"/><Relationship Id="rId3" Type="http://schemas.openxmlformats.org/officeDocument/2006/relationships/image" Target="../media/image14.png"/><Relationship Id="rId21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microsoft.com/office/2007/relationships/hdphoto" Target="../media/hdphoto10.wdp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20" Type="http://schemas.openxmlformats.org/officeDocument/2006/relationships/chart" Target="../charts/chart9.xml"/><Relationship Id="rId29" Type="http://schemas.microsoft.com/office/2007/relationships/hdphoto" Target="../media/hdphoto15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24" Type="http://schemas.microsoft.com/office/2007/relationships/hdphoto" Target="../media/hdphoto13.wdp"/><Relationship Id="rId5" Type="http://schemas.openxmlformats.org/officeDocument/2006/relationships/image" Target="../media/image16.png"/><Relationship Id="rId15" Type="http://schemas.microsoft.com/office/2007/relationships/hdphoto" Target="../media/hdphoto9.wdp"/><Relationship Id="rId23" Type="http://schemas.openxmlformats.org/officeDocument/2006/relationships/image" Target="../media/image25.png"/><Relationship Id="rId28" Type="http://schemas.openxmlformats.org/officeDocument/2006/relationships/image" Target="../media/image28.png"/><Relationship Id="rId10" Type="http://schemas.openxmlformats.org/officeDocument/2006/relationships/image" Target="../media/image19.png"/><Relationship Id="rId19" Type="http://schemas.microsoft.com/office/2007/relationships/hdphoto" Target="../media/hdphoto11.wdp"/><Relationship Id="rId31" Type="http://schemas.microsoft.com/office/2007/relationships/hdphoto" Target="../media/hdphoto16.wdp"/><Relationship Id="rId4" Type="http://schemas.openxmlformats.org/officeDocument/2006/relationships/chart" Target="../charts/chart8.xml"/><Relationship Id="rId9" Type="http://schemas.openxmlformats.org/officeDocument/2006/relationships/image" Target="../media/image18.png"/><Relationship Id="rId14" Type="http://schemas.openxmlformats.org/officeDocument/2006/relationships/image" Target="../media/image21.png"/><Relationship Id="rId22" Type="http://schemas.microsoft.com/office/2007/relationships/hdphoto" Target="../media/hdphoto12.wdp"/><Relationship Id="rId27" Type="http://schemas.openxmlformats.org/officeDocument/2006/relationships/image" Target="../media/image27.png"/><Relationship Id="rId30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14.png"/><Relationship Id="rId4" Type="http://schemas.openxmlformats.org/officeDocument/2006/relationships/image" Target="../media/image31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8009792" y="3332285"/>
            <a:ext cx="4182208" cy="1996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EE0741"/>
                </a:solidFill>
                <a:latin typeface="Glober" pitchFamily="50" charset="-52"/>
                <a:ea typeface="DejaVu Sans"/>
                <a:cs typeface="Times New Roman" panose="02020603050405020304" pitchFamily="18" charset="0"/>
              </a:rPr>
              <a:t>ОЦЕНКА СООТВЕТСТВИЯ В ЛЕГКОЙ ПРОМЫШЛЕННОСТИ</a:t>
            </a:r>
            <a:endParaRPr lang="en-GB" sz="2800" b="0" strike="noStrike" spc="-1" dirty="0">
              <a:latin typeface="Glober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53" name="Рисунок 7"/>
          <p:cNvPicPr/>
          <p:nvPr/>
        </p:nvPicPr>
        <p:blipFill>
          <a:blip r:embed="rId2"/>
          <a:srcRect r="16985"/>
          <a:stretch/>
        </p:blipFill>
        <p:spPr>
          <a:xfrm>
            <a:off x="-707760" y="0"/>
            <a:ext cx="8581680" cy="685692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 flipH="1">
            <a:off x="9940320" y="5195520"/>
            <a:ext cx="179626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GB" sz="3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49801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160" y="863363"/>
            <a:ext cx="8653469" cy="5369761"/>
          </a:xfrm>
          <a:prstGeom prst="rect">
            <a:avLst/>
          </a:prstGeom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00997" y="259332"/>
            <a:ext cx="7237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108"/>
            <a:r>
              <a:rPr lang="ru-RU" altLang="ru-RU" sz="1600" kern="0" dirty="0">
                <a:solidFill>
                  <a:srgbClr val="7C6E65"/>
                </a:solidFill>
                <a:latin typeface="Glober Bold" pitchFamily="50" charset="-52"/>
                <a:sym typeface="Calibri"/>
              </a:rPr>
              <a:t>Модель расчета трудозатрат для подтверждения соответствия продукции ТР ТС 008/2011 </a:t>
            </a:r>
            <a:r>
              <a:rPr lang="ru-RU" altLang="ru-RU" sz="1600" kern="0" dirty="0" smtClean="0">
                <a:solidFill>
                  <a:srgbClr val="7C6E65"/>
                </a:solidFill>
                <a:latin typeface="Glober Bold" pitchFamily="50" charset="-52"/>
                <a:sym typeface="Calibri"/>
              </a:rPr>
              <a:t>«О </a:t>
            </a:r>
            <a:r>
              <a:rPr lang="ru-RU" altLang="ru-RU" sz="1600" kern="0" dirty="0">
                <a:solidFill>
                  <a:srgbClr val="7C6E65"/>
                </a:solidFill>
                <a:latin typeface="Glober Bold" pitchFamily="50" charset="-52"/>
                <a:sym typeface="Calibri"/>
              </a:rPr>
              <a:t>безопасности </a:t>
            </a:r>
            <a:r>
              <a:rPr lang="ru-RU" altLang="ru-RU" sz="1600" kern="0" dirty="0" smtClean="0">
                <a:solidFill>
                  <a:srgbClr val="7C6E65"/>
                </a:solidFill>
                <a:latin typeface="Glober Bold" pitchFamily="50" charset="-52"/>
                <a:sym typeface="Calibri"/>
              </a:rPr>
              <a:t>игрушек»</a:t>
            </a:r>
            <a:endParaRPr lang="ru-RU" altLang="ru-RU" sz="1600" kern="0" dirty="0">
              <a:solidFill>
                <a:srgbClr val="7C6E65"/>
              </a:solidFill>
              <a:latin typeface="Glober Bold" pitchFamily="50" charset="-52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2726" y="2143143"/>
            <a:ext cx="1440160" cy="263824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2656" tIns="32656" rIns="32656" bIns="32656" numCol="1" spcCol="38100" rtlCol="0" anchor="t">
            <a:spAutoFit/>
          </a:bodyPr>
          <a:lstStyle/>
          <a:p>
            <a:pPr defTabSz="653156" hangingPunct="0"/>
            <a:endParaRPr lang="ru-RU" sz="1286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4120" y="4046211"/>
            <a:ext cx="874383" cy="2638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656" tIns="32656" rIns="32656" bIns="32656" numCol="1" spcCol="38100" rtlCol="0" anchor="t">
            <a:spAutoFit/>
          </a:bodyPr>
          <a:lstStyle/>
          <a:p>
            <a:pPr defTabSz="653156" hangingPunct="0"/>
            <a:endParaRPr lang="ru-RU" sz="1286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0869" y="2290810"/>
            <a:ext cx="1440160" cy="2638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656" tIns="32656" rIns="32656" bIns="32656" numCol="1" spcCol="38100" rtlCol="0" anchor="t">
            <a:spAutoFit/>
          </a:bodyPr>
          <a:lstStyle/>
          <a:p>
            <a:pPr defTabSz="653156" hangingPunct="0"/>
            <a:r>
              <a:rPr lang="ru-RU" sz="1286" b="1" kern="0" dirty="0">
                <a:solidFill>
                  <a:srgbClr val="FFC000"/>
                </a:solidFill>
                <a:latin typeface="Calibri"/>
                <a:cs typeface="Calibri"/>
                <a:sym typeface="Calibri"/>
              </a:rPr>
              <a:t>Исходные данные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5115754" y="2727063"/>
            <a:ext cx="2880320" cy="436700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2656" tIns="32656" rIns="32656" bIns="32656" numCol="1" spcCol="38100" rtlCol="0" anchor="t">
            <a:spAutoFit/>
          </a:bodyPr>
          <a:lstStyle/>
          <a:p>
            <a:pPr algn="ctr" defTabSz="653156" hangingPunct="0"/>
            <a:r>
              <a:rPr lang="ru-RU" sz="1000" b="1" kern="0" dirty="0">
                <a:solidFill>
                  <a:srgbClr val="7D7D7D"/>
                </a:solidFill>
                <a:latin typeface="Calibri"/>
                <a:cs typeface="Calibri"/>
                <a:sym typeface="Calibri"/>
              </a:rPr>
              <a:t>Процесс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02927" y="1937406"/>
            <a:ext cx="2225707" cy="263824"/>
          </a:xfrm>
          <a:prstGeom prst="rect">
            <a:avLst/>
          </a:prstGeom>
          <a:noFill/>
          <a:ln w="25400" cap="flat">
            <a:solidFill>
              <a:srgbClr val="0099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656" tIns="32656" rIns="32656" bIns="32656" numCol="1" spcCol="38100" rtlCol="0" anchor="t">
            <a:spAutoFit/>
          </a:bodyPr>
          <a:lstStyle/>
          <a:p>
            <a:pPr defTabSz="653156" hangingPunct="0"/>
            <a:endParaRPr lang="ru-RU" sz="1286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63475" y="2575472"/>
            <a:ext cx="1507289" cy="2638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656" tIns="32656" rIns="32656" bIns="32656" numCol="1" spcCol="38100" rtlCol="0" anchor="t">
            <a:spAutoFit/>
          </a:bodyPr>
          <a:lstStyle/>
          <a:p>
            <a:pPr algn="ctr" defTabSz="653156" hangingPunct="0"/>
            <a:r>
              <a:rPr lang="ru-RU" sz="1286" b="1" kern="0" dirty="0">
                <a:solidFill>
                  <a:srgbClr val="009900"/>
                </a:solidFill>
                <a:latin typeface="Calibri"/>
                <a:cs typeface="Calibri"/>
                <a:sym typeface="Calibri"/>
              </a:rPr>
              <a:t>Результат</a:t>
            </a:r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619" y="246265"/>
            <a:ext cx="15684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altLang="ru-RU" sz="1200" dirty="0">
                <a:solidFill>
                  <a:schemeClr val="tx1">
                    <a:tint val="7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836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777" y="499047"/>
            <a:ext cx="8087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Glober Bold" pitchFamily="50" charset="-52"/>
              </a:rPr>
              <a:t>Признаки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lober Bold" pitchFamily="50" charset="-52"/>
              </a:rPr>
              <a:t>недобросовестности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Glober Bold" pitchFamily="50" charset="-52"/>
              </a:rPr>
              <a:t>аккредитованных лиц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619" y="246265"/>
            <a:ext cx="15684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6284" y="1022710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2">
                  <a:lumMod val="50000"/>
                </a:schemeClr>
              </a:solidFill>
              <a:latin typeface="Glober Bold" pitchFamily="50" charset="-52"/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  <a:latin typeface="Glober Bold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900" y="1743679"/>
            <a:ext cx="10985500" cy="3416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сведений об аккредитованном лице в реестрах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Росаккредитации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прямых договорных отношений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Отсутствие сайта в сети «Интернет» (преимущественно для органов по сертификации)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Просьба направить образцы продукции на адрес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 отличный от места осуществления деятельности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преимущественно для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испытательных лабораторий)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Чрезмерно быстрое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оформление документов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по подтверждению соответствия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;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Возможность оформления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документов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по подтверждению соответствия «задним числом»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Адрес места осуществления деятельности аккредитованного лица является адресом массовой регистрации иных аккредитованных лиц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;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по месту осуществления деятельности сотрудников и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/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или оборудования 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     (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преимущественно для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испытательных лабораторий)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Отношения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осуществляются только через таможенного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брокера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lober" pitchFamily="50" charset="-52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lober Bold" pitchFamily="50" charset="-52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11351740" y="634351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0">
            <a:extLst>
              <a:ext uri="{FF2B5EF4-FFF2-40B4-BE49-F238E27FC236}">
                <a16:creationId xmlns:a16="http://schemas.microsoft.com/office/drawing/2014/main" id="{3CD71D75-F703-0E4D-8CC1-12E10D1DD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69" y="1976438"/>
            <a:ext cx="5022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EE0741"/>
                </a:solidFill>
                <a:latin typeface="Glober" pitchFamily="2" charset="0"/>
              </a:rPr>
              <a:t>Спасибо за внимание!</a:t>
            </a:r>
            <a:endParaRPr lang="ru-RU" altLang="ru-RU" b="1" dirty="0">
              <a:solidFill>
                <a:srgbClr val="EE0741"/>
              </a:solidFill>
              <a:latin typeface="Glober" pitchFamily="2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433C8A4-216E-B746-9F6B-DEBE77CB040B}"/>
              </a:ext>
            </a:extLst>
          </p:cNvPr>
          <p:cNvCxnSpPr>
            <a:cxnSpLocks/>
          </p:cNvCxnSpPr>
          <p:nvPr/>
        </p:nvCxnSpPr>
        <p:spPr>
          <a:xfrm flipH="1">
            <a:off x="227012" y="5976772"/>
            <a:ext cx="5632450" cy="0"/>
          </a:xfrm>
          <a:prstGeom prst="line">
            <a:avLst/>
          </a:prstGeom>
          <a:ln w="12700">
            <a:solidFill>
              <a:srgbClr val="E40138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69861AA-ACC8-3544-84E8-BCE1F4D3B7FF}"/>
              </a:ext>
            </a:extLst>
          </p:cNvPr>
          <p:cNvSpPr/>
          <p:nvPr/>
        </p:nvSpPr>
        <p:spPr>
          <a:xfrm>
            <a:off x="0" y="0"/>
            <a:ext cx="227012" cy="6858000"/>
          </a:xfrm>
          <a:prstGeom prst="rect">
            <a:avLst/>
          </a:prstGeom>
          <a:solidFill>
            <a:srgbClr val="EE0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EE074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3CFD774-7D48-460D-B988-814387036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619" y="234801"/>
            <a:ext cx="1635424" cy="667253"/>
          </a:xfrm>
          <a:prstGeom prst="rect">
            <a:avLst/>
          </a:prstGeom>
        </p:spPr>
      </p:pic>
      <p:sp>
        <p:nvSpPr>
          <p:cNvPr id="6" name="Номер слайда 2"/>
          <p:cNvSpPr txBox="1">
            <a:spLocks/>
          </p:cNvSpPr>
          <p:nvPr/>
        </p:nvSpPr>
        <p:spPr>
          <a:xfrm>
            <a:off x="11351740" y="634351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  <a:p>
            <a:endParaRPr lang="ru-RU" sz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0703990-C31B-9845-A51F-23BBA90887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1948" y="0"/>
            <a:ext cx="3093040" cy="2963016"/>
          </a:xfrm>
          <a:prstGeom prst="rect">
            <a:avLst/>
          </a:prstGeom>
        </p:spPr>
      </p:pic>
      <p:sp>
        <p:nvSpPr>
          <p:cNvPr id="16385" name="Прямоугольник 79">
            <a:extLst>
              <a:ext uri="{FF2B5EF4-FFF2-40B4-BE49-F238E27FC236}">
                <a16:creationId xmlns:a16="http://schemas.microsoft.com/office/drawing/2014/main" id="{FB07D664-3200-A946-BBEE-9BF6C1A73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63" y="3375025"/>
            <a:ext cx="42719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7C6F65"/>
                </a:solidFill>
                <a:latin typeface="Glober" pitchFamily="2" charset="0"/>
              </a:rPr>
              <a:t>Национальная система аккредитации — это основанная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7C6F65"/>
                </a:solidFill>
                <a:latin typeface="Glober" pitchFamily="2" charset="0"/>
              </a:rPr>
              <a:t>на независимой экспертизе инфраструктура доверия между бизнесом, государством и обществом, где основной целью является повышение качества жизни людей.</a:t>
            </a:r>
          </a:p>
        </p:txBody>
      </p:sp>
      <p:sp>
        <p:nvSpPr>
          <p:cNvPr id="16386" name="TextBox 10">
            <a:extLst>
              <a:ext uri="{FF2B5EF4-FFF2-40B4-BE49-F238E27FC236}">
                <a16:creationId xmlns:a16="http://schemas.microsoft.com/office/drawing/2014/main" id="{3CD71D75-F703-0E4D-8CC1-12E10D1DD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69" y="1885985"/>
            <a:ext cx="502285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EE0741"/>
                </a:solidFill>
                <a:latin typeface="Glober" pitchFamily="2" charset="0"/>
              </a:rPr>
              <a:t>Мы формируем инфраструктуру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EE0741"/>
                </a:solidFill>
                <a:latin typeface="Glober" pitchFamily="2" charset="0"/>
              </a:rPr>
              <a:t>доверия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433C8A4-216E-B746-9F6B-DEBE77CB040B}"/>
              </a:ext>
            </a:extLst>
          </p:cNvPr>
          <p:cNvCxnSpPr>
            <a:cxnSpLocks/>
          </p:cNvCxnSpPr>
          <p:nvPr/>
        </p:nvCxnSpPr>
        <p:spPr>
          <a:xfrm flipH="1">
            <a:off x="-136525" y="5949950"/>
            <a:ext cx="5632450" cy="0"/>
          </a:xfrm>
          <a:prstGeom prst="line">
            <a:avLst/>
          </a:prstGeom>
          <a:ln w="12700">
            <a:solidFill>
              <a:srgbClr val="E40138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69861AA-ACC8-3544-84E8-BCE1F4D3B7FF}"/>
              </a:ext>
            </a:extLst>
          </p:cNvPr>
          <p:cNvSpPr/>
          <p:nvPr/>
        </p:nvSpPr>
        <p:spPr>
          <a:xfrm>
            <a:off x="11964988" y="0"/>
            <a:ext cx="227012" cy="6858000"/>
          </a:xfrm>
          <a:prstGeom prst="rect">
            <a:avLst/>
          </a:prstGeom>
          <a:solidFill>
            <a:srgbClr val="EE0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EE074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FE876D-9FDE-264D-B953-672C9ADBA8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6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094" y="4507685"/>
            <a:ext cx="3548906" cy="23708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14E19D-71D2-D64D-9617-7FBAC2A7EF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00"/>
                    </a14:imgEffect>
                    <a14:imgEffect>
                      <a14:brightnessContrast bright="20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2705373" cy="18035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EF58E7-B9E0-2E4C-83AB-9063948153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316"/>
                    </a14:imgEffect>
                    <a14:imgEffect>
                      <a14:brightnessContrast bright="10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094" y="1875507"/>
            <a:ext cx="2698279" cy="25604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12C6DF-2EEB-F040-98D9-F86FB9C4F1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948" y="3034727"/>
            <a:ext cx="3093034" cy="14012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ECD408-F64B-0E43-89C8-BB0D9D17546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1414" r="19585"/>
          <a:stretch/>
        </p:blipFill>
        <p:spPr>
          <a:xfrm>
            <a:off x="9739782" y="4507685"/>
            <a:ext cx="2225205" cy="23503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11F32A-C048-42E2-B5A4-4BDFCCB484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012" y="201082"/>
            <a:ext cx="1557131" cy="14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Box 10">
            <a:extLst>
              <a:ext uri="{FF2B5EF4-FFF2-40B4-BE49-F238E27FC236}">
                <a16:creationId xmlns:a16="http://schemas.microsoft.com/office/drawing/2014/main" id="{701918E0-91B0-8C4F-815F-CC53D627E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576263"/>
            <a:ext cx="759376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7C6F65"/>
                </a:solidFill>
                <a:latin typeface="Glober" pitchFamily="2" charset="0"/>
              </a:rPr>
              <a:t>Национальная система </a:t>
            </a:r>
            <a:r>
              <a:rPr lang="ru-RU" altLang="ru-RU" sz="2400" b="1" dirty="0" smtClean="0">
                <a:solidFill>
                  <a:srgbClr val="7C6F65"/>
                </a:solidFill>
                <a:latin typeface="Glober" pitchFamily="2" charset="0"/>
              </a:rPr>
              <a:t>аккредитации</a:t>
            </a:r>
            <a:endParaRPr lang="ru-RU" altLang="ru-RU" sz="2400" b="1" dirty="0">
              <a:solidFill>
                <a:srgbClr val="7C6F65"/>
              </a:solidFill>
              <a:latin typeface="Glober" pitchFamily="2" charset="0"/>
            </a:endParaRPr>
          </a:p>
        </p:txBody>
      </p:sp>
      <p:sp>
        <p:nvSpPr>
          <p:cNvPr id="66" name="TextBox 38">
            <a:extLst>
              <a:ext uri="{FF2B5EF4-FFF2-40B4-BE49-F238E27FC236}">
                <a16:creationId xmlns:a16="http://schemas.microsoft.com/office/drawing/2014/main" id="{828D7F07-B750-614B-927D-69BA78947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73" y="4030878"/>
            <a:ext cx="4989512" cy="3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E40138"/>
                </a:solidFill>
                <a:latin typeface="Glober" pitchFamily="2" charset="0"/>
              </a:rPr>
              <a:t>&gt;</a:t>
            </a:r>
            <a:r>
              <a:rPr lang="ru-RU" altLang="ru-RU" sz="2000" b="1" dirty="0">
                <a:solidFill>
                  <a:srgbClr val="E40138"/>
                </a:solidFill>
                <a:latin typeface="Glober" pitchFamily="2" charset="0"/>
              </a:rPr>
              <a:t> 105 тыс. </a:t>
            </a: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B53DA455-A2EC-9344-8795-4E49D0BF1933}"/>
              </a:ext>
            </a:extLst>
          </p:cNvPr>
          <p:cNvCxnSpPr>
            <a:cxnSpLocks/>
          </p:cNvCxnSpPr>
          <p:nvPr/>
        </p:nvCxnSpPr>
        <p:spPr>
          <a:xfrm>
            <a:off x="839788" y="4314055"/>
            <a:ext cx="1257951" cy="0"/>
          </a:xfrm>
          <a:prstGeom prst="line">
            <a:avLst/>
          </a:prstGeom>
          <a:ln w="28575">
            <a:solidFill>
              <a:srgbClr val="E40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38">
            <a:extLst>
              <a:ext uri="{FF2B5EF4-FFF2-40B4-BE49-F238E27FC236}">
                <a16:creationId xmlns:a16="http://schemas.microsoft.com/office/drawing/2014/main" id="{70F7536A-F151-4DF5-9CD7-E3BC57297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76" y="4373773"/>
            <a:ext cx="4989512" cy="29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7C6F65"/>
                </a:solidFill>
                <a:latin typeface="Glober" pitchFamily="2" charset="0"/>
              </a:rPr>
              <a:t>сотрудников</a:t>
            </a:r>
            <a:endParaRPr lang="ru-RU" altLang="ru-RU" sz="1500" b="1" dirty="0">
              <a:solidFill>
                <a:srgbClr val="7C6F65"/>
              </a:solidFill>
              <a:latin typeface="Glober" pitchFamily="2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FDF8571-6B91-4EDA-B884-EB4B1519AC39}"/>
              </a:ext>
            </a:extLst>
          </p:cNvPr>
          <p:cNvGrpSpPr/>
          <p:nvPr/>
        </p:nvGrpSpPr>
        <p:grpSpPr>
          <a:xfrm>
            <a:off x="512463" y="2799761"/>
            <a:ext cx="11109647" cy="733645"/>
            <a:chOff x="588994" y="2791063"/>
            <a:chExt cx="11109647" cy="733645"/>
          </a:xfrm>
        </p:grpSpPr>
        <p:sp>
          <p:nvSpPr>
            <p:cNvPr id="52" name="TextBox 38">
              <a:extLst>
                <a:ext uri="{FF2B5EF4-FFF2-40B4-BE49-F238E27FC236}">
                  <a16:creationId xmlns:a16="http://schemas.microsoft.com/office/drawing/2014/main" id="{2A319376-42EC-5442-BAA1-212BB5024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0477" y="3108688"/>
              <a:ext cx="1639760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 dirty="0">
                  <a:solidFill>
                    <a:srgbClr val="7C6F65"/>
                  </a:solidFill>
                  <a:latin typeface="Glober" pitchFamily="2" charset="0"/>
                </a:rPr>
                <a:t>Органы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 dirty="0">
                  <a:solidFill>
                    <a:srgbClr val="7C6F65"/>
                  </a:solidFill>
                  <a:latin typeface="Glober" pitchFamily="2" charset="0"/>
                </a:rPr>
                <a:t>по сертификации</a:t>
              </a:r>
            </a:p>
          </p:txBody>
        </p:sp>
        <p:sp>
          <p:nvSpPr>
            <p:cNvPr id="53" name="TextBox 38">
              <a:extLst>
                <a:ext uri="{FF2B5EF4-FFF2-40B4-BE49-F238E27FC236}">
                  <a16:creationId xmlns:a16="http://schemas.microsoft.com/office/drawing/2014/main" id="{CC3CCE53-660B-6B48-BFD7-C19BD5DE3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1287" y="3068650"/>
              <a:ext cx="1639760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 dirty="0">
                  <a:solidFill>
                    <a:srgbClr val="7C6F65"/>
                  </a:solidFill>
                  <a:latin typeface="Glober" pitchFamily="2" charset="0"/>
                </a:rPr>
                <a:t>Испытательные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 dirty="0">
                  <a:solidFill>
                    <a:srgbClr val="7C6F65"/>
                  </a:solidFill>
                  <a:latin typeface="Glober" pitchFamily="2" charset="0"/>
                </a:rPr>
                <a:t>лаборатории</a:t>
              </a:r>
            </a:p>
          </p:txBody>
        </p:sp>
        <p:sp>
          <p:nvSpPr>
            <p:cNvPr id="54" name="TextBox 38">
              <a:extLst>
                <a:ext uri="{FF2B5EF4-FFF2-40B4-BE49-F238E27FC236}">
                  <a16:creationId xmlns:a16="http://schemas.microsoft.com/office/drawing/2014/main" id="{2C0B1B30-4540-0444-B901-D790C005D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9025" y="3068649"/>
              <a:ext cx="1639760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 dirty="0">
                  <a:solidFill>
                    <a:srgbClr val="7C6F65"/>
                  </a:solidFill>
                  <a:latin typeface="Glober" pitchFamily="2" charset="0"/>
                </a:rPr>
                <a:t>Провайдеры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 dirty="0">
                  <a:solidFill>
                    <a:srgbClr val="7C6F65"/>
                  </a:solidFill>
                  <a:latin typeface="Glober" pitchFamily="2" charset="0"/>
                </a:rPr>
                <a:t>МСИ</a:t>
              </a:r>
            </a:p>
          </p:txBody>
        </p:sp>
        <p:sp>
          <p:nvSpPr>
            <p:cNvPr id="55" name="TextBox 38">
              <a:extLst>
                <a:ext uri="{FF2B5EF4-FFF2-40B4-BE49-F238E27FC236}">
                  <a16:creationId xmlns:a16="http://schemas.microsoft.com/office/drawing/2014/main" id="{19000A10-D170-E243-A749-94D114F91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8318" y="3068649"/>
              <a:ext cx="1639760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 dirty="0">
                  <a:solidFill>
                    <a:srgbClr val="7C6F65"/>
                  </a:solidFill>
                  <a:latin typeface="Glober" pitchFamily="2" charset="0"/>
                </a:rPr>
                <a:t>Органы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 dirty="0">
                  <a:solidFill>
                    <a:srgbClr val="7C6F65"/>
                  </a:solidFill>
                  <a:latin typeface="Glober" pitchFamily="2" charset="0"/>
                </a:rPr>
                <a:t>инспекции</a:t>
              </a:r>
            </a:p>
          </p:txBody>
        </p:sp>
        <p:sp>
          <p:nvSpPr>
            <p:cNvPr id="56" name="TextBox 38">
              <a:extLst>
                <a:ext uri="{FF2B5EF4-FFF2-40B4-BE49-F238E27FC236}">
                  <a16:creationId xmlns:a16="http://schemas.microsoft.com/office/drawing/2014/main" id="{01282093-2ED3-9747-912E-A3C967EE0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5358" y="3068649"/>
              <a:ext cx="1639760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 dirty="0">
                  <a:solidFill>
                    <a:srgbClr val="7C6F65"/>
                  </a:solidFill>
                  <a:latin typeface="Glober" pitchFamily="2" charset="0"/>
                </a:rPr>
                <a:t>Метрологические службы</a:t>
              </a:r>
            </a:p>
          </p:txBody>
        </p:sp>
        <p:sp>
          <p:nvSpPr>
            <p:cNvPr id="57" name="TextBox 38">
              <a:extLst>
                <a:ext uri="{FF2B5EF4-FFF2-40B4-BE49-F238E27FC236}">
                  <a16:creationId xmlns:a16="http://schemas.microsoft.com/office/drawing/2014/main" id="{6FCA4D1C-7893-8840-8B41-8D320B4C0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8881" y="3183944"/>
              <a:ext cx="1639760" cy="250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100" dirty="0">
                  <a:solidFill>
                    <a:srgbClr val="7C6F65"/>
                  </a:solidFill>
                  <a:latin typeface="Glober" pitchFamily="2" charset="0"/>
                </a:rPr>
                <a:t>GLP </a:t>
              </a:r>
              <a:r>
                <a:rPr lang="ru-RU" altLang="ru-RU" sz="1100" dirty="0">
                  <a:solidFill>
                    <a:srgbClr val="7C6F65"/>
                  </a:solidFill>
                  <a:latin typeface="Glober" pitchFamily="2" charset="0"/>
                </a:rPr>
                <a:t>лаборатории</a:t>
              </a:r>
            </a:p>
          </p:txBody>
        </p:sp>
        <p:sp>
          <p:nvSpPr>
            <p:cNvPr id="58" name="TextBox 38">
              <a:extLst>
                <a:ext uri="{FF2B5EF4-FFF2-40B4-BE49-F238E27FC236}">
                  <a16:creationId xmlns:a16="http://schemas.microsoft.com/office/drawing/2014/main" id="{C51EC8B5-3D66-E840-BF78-8739142AB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294" y="2791063"/>
              <a:ext cx="519809" cy="250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 b="1" dirty="0" smtClean="0">
                  <a:solidFill>
                    <a:srgbClr val="C0B09F"/>
                  </a:solidFill>
                  <a:latin typeface="Glober" pitchFamily="2" charset="0"/>
                </a:rPr>
                <a:t>2018</a:t>
              </a:r>
              <a:endParaRPr lang="ru-RU" altLang="ru-RU" sz="1100" b="1" dirty="0">
                <a:solidFill>
                  <a:srgbClr val="E40138"/>
                </a:solidFill>
                <a:latin typeface="Glober" pitchFamily="2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1707202-6923-C042-AB2E-0B9480C533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0401"/>
            <a:stretch/>
          </p:blipFill>
          <p:spPr>
            <a:xfrm>
              <a:off x="6261403" y="2945293"/>
              <a:ext cx="788287" cy="54864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8178E60-BC69-B545-BF6A-5A33C04C6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3958"/>
            <a:stretch/>
          </p:blipFill>
          <p:spPr>
            <a:xfrm>
              <a:off x="8105410" y="2926384"/>
              <a:ext cx="842008" cy="5560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E4198A0-4A6F-554C-B6F6-FCD2D57DD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3958"/>
            <a:stretch/>
          </p:blipFill>
          <p:spPr>
            <a:xfrm>
              <a:off x="2502959" y="2906268"/>
              <a:ext cx="936435" cy="61844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B0243C4-DB67-B74C-8384-2978CCF86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3958"/>
            <a:stretch/>
          </p:blipFill>
          <p:spPr>
            <a:xfrm>
              <a:off x="4409627" y="2944218"/>
              <a:ext cx="800079" cy="528388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69575ABC-9C38-C440-8B59-C24368CCA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9224"/>
            <a:stretch/>
          </p:blipFill>
          <p:spPr>
            <a:xfrm>
              <a:off x="588994" y="2902994"/>
              <a:ext cx="970372" cy="589756"/>
            </a:xfrm>
            <a:prstGeom prst="rect">
              <a:avLst/>
            </a:prstGeom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1</a:t>
            </a:r>
          </a:p>
        </p:txBody>
      </p:sp>
      <p:graphicFrame>
        <p:nvGraphicFramePr>
          <p:cNvPr id="68" name="Объект 6"/>
          <p:cNvGraphicFramePr>
            <a:graphicFrameLocks/>
          </p:cNvGraphicFramePr>
          <p:nvPr>
            <p:extLst/>
          </p:nvPr>
        </p:nvGraphicFramePr>
        <p:xfrm>
          <a:off x="3655694" y="4025864"/>
          <a:ext cx="4880613" cy="237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DFF63B8E-640E-4A56-B042-C47C7AEB8CA0}"/>
              </a:ext>
            </a:extLst>
          </p:cNvPr>
          <p:cNvSpPr/>
          <p:nvPr/>
        </p:nvSpPr>
        <p:spPr>
          <a:xfrm>
            <a:off x="1363215" y="1744741"/>
            <a:ext cx="442800" cy="1023661"/>
          </a:xfrm>
          <a:prstGeom prst="rect">
            <a:avLst/>
          </a:prstGeom>
          <a:solidFill>
            <a:srgbClr val="E40138"/>
          </a:solidFill>
          <a:ln>
            <a:solidFill>
              <a:srgbClr val="E40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785237" y="1542474"/>
            <a:ext cx="443992" cy="1224818"/>
          </a:xfrm>
          <a:prstGeom prst="rect">
            <a:avLst/>
          </a:prstGeom>
          <a:solidFill>
            <a:srgbClr val="C0B0A9"/>
          </a:solidFill>
          <a:ln>
            <a:solidFill>
              <a:srgbClr val="B4A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66763" y="2031612"/>
            <a:ext cx="497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lober" pitchFamily="50" charset="-52"/>
              </a:rPr>
              <a:t>1047</a:t>
            </a:r>
            <a:endParaRPr lang="ru-RU" sz="1100" dirty="0">
              <a:solidFill>
                <a:schemeClr val="bg1"/>
              </a:solidFill>
              <a:latin typeface="Glober" pitchFamily="50" charset="-5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360999" y="2031612"/>
            <a:ext cx="497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lober" pitchFamily="50" charset="-52"/>
              </a:rPr>
              <a:t>912</a:t>
            </a:r>
            <a:endParaRPr lang="ru-RU" sz="1100" dirty="0">
              <a:solidFill>
                <a:schemeClr val="bg1"/>
              </a:solidFill>
              <a:latin typeface="Glober" pitchFamily="50" charset="-52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FF63B8E-640E-4A56-B042-C47C7AEB8CA0}"/>
              </a:ext>
            </a:extLst>
          </p:cNvPr>
          <p:cNvSpPr/>
          <p:nvPr/>
        </p:nvSpPr>
        <p:spPr>
          <a:xfrm>
            <a:off x="3253638" y="1684073"/>
            <a:ext cx="442800" cy="1084329"/>
          </a:xfrm>
          <a:prstGeom prst="rect">
            <a:avLst/>
          </a:prstGeom>
          <a:solidFill>
            <a:srgbClr val="E40138"/>
          </a:solidFill>
          <a:ln>
            <a:solidFill>
              <a:srgbClr val="E40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ru-RU" dirty="0" smtClean="0"/>
          </a:p>
        </p:txBody>
      </p:sp>
      <p:sp>
        <p:nvSpPr>
          <p:cNvPr id="89" name="Прямоугольник 88"/>
          <p:cNvSpPr/>
          <p:nvPr/>
        </p:nvSpPr>
        <p:spPr>
          <a:xfrm>
            <a:off x="2701710" y="1542474"/>
            <a:ext cx="443992" cy="1224818"/>
          </a:xfrm>
          <a:prstGeom prst="rect">
            <a:avLst/>
          </a:prstGeom>
          <a:solidFill>
            <a:srgbClr val="C0B0A9"/>
          </a:solidFill>
          <a:ln>
            <a:solidFill>
              <a:srgbClr val="B4A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2644616" y="2029121"/>
            <a:ext cx="548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lober" pitchFamily="50" charset="-52"/>
              </a:rPr>
              <a:t>6 577</a:t>
            </a:r>
            <a:endParaRPr lang="ru-RU" sz="1100" dirty="0">
              <a:solidFill>
                <a:schemeClr val="bg1"/>
              </a:solidFill>
              <a:latin typeface="Glober" pitchFamily="50" charset="-5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211784" y="2024078"/>
            <a:ext cx="590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lober" pitchFamily="50" charset="-52"/>
              </a:rPr>
              <a:t>6 157</a:t>
            </a:r>
            <a:endParaRPr lang="ru-RU" sz="1100" dirty="0">
              <a:solidFill>
                <a:schemeClr val="bg1"/>
              </a:solidFill>
              <a:latin typeface="Glober" pitchFamily="50" charset="-52"/>
            </a:endParaRPr>
          </a:p>
        </p:txBody>
      </p:sp>
      <p:sp>
        <p:nvSpPr>
          <p:cNvPr id="92" name="TextBox 38">
            <a:extLst>
              <a:ext uri="{FF2B5EF4-FFF2-40B4-BE49-F238E27FC236}">
                <a16:creationId xmlns:a16="http://schemas.microsoft.com/office/drawing/2014/main" id="{C51EC8B5-3D66-E840-BF78-8739142AB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854" y="2794542"/>
            <a:ext cx="519809" cy="2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E40138"/>
                </a:solidFill>
                <a:latin typeface="Glober" pitchFamily="2" charset="0"/>
              </a:rPr>
              <a:t>2019</a:t>
            </a:r>
            <a:endParaRPr lang="ru-RU" altLang="ru-RU" sz="1100" b="1" dirty="0">
              <a:solidFill>
                <a:srgbClr val="E40138"/>
              </a:solidFill>
              <a:latin typeface="Glober" pitchFamily="2" charset="0"/>
            </a:endParaRPr>
          </a:p>
        </p:txBody>
      </p:sp>
      <p:sp>
        <p:nvSpPr>
          <p:cNvPr id="93" name="TextBox 38">
            <a:extLst>
              <a:ext uri="{FF2B5EF4-FFF2-40B4-BE49-F238E27FC236}">
                <a16:creationId xmlns:a16="http://schemas.microsoft.com/office/drawing/2014/main" id="{C51EC8B5-3D66-E840-BF78-8739142AB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616" y="2790448"/>
            <a:ext cx="519809" cy="2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C0B09F"/>
                </a:solidFill>
                <a:latin typeface="Glober" pitchFamily="2" charset="0"/>
              </a:rPr>
              <a:t>2018</a:t>
            </a:r>
            <a:endParaRPr lang="ru-RU" altLang="ru-RU" sz="1100" b="1" dirty="0">
              <a:solidFill>
                <a:srgbClr val="E40138"/>
              </a:solidFill>
              <a:latin typeface="Glober" pitchFamily="2" charset="0"/>
            </a:endParaRPr>
          </a:p>
        </p:txBody>
      </p:sp>
      <p:sp>
        <p:nvSpPr>
          <p:cNvPr id="95" name="TextBox 38">
            <a:extLst>
              <a:ext uri="{FF2B5EF4-FFF2-40B4-BE49-F238E27FC236}">
                <a16:creationId xmlns:a16="http://schemas.microsoft.com/office/drawing/2014/main" id="{C51EC8B5-3D66-E840-BF78-8739142AB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784" y="2794542"/>
            <a:ext cx="519809" cy="2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E40138"/>
                </a:solidFill>
                <a:latin typeface="Glober" pitchFamily="2" charset="0"/>
              </a:rPr>
              <a:t>2019</a:t>
            </a:r>
            <a:endParaRPr lang="ru-RU" altLang="ru-RU" sz="1100" b="1" dirty="0">
              <a:solidFill>
                <a:srgbClr val="E40138"/>
              </a:solidFill>
              <a:latin typeface="Glober" pitchFamily="2" charset="0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DFF63B8E-640E-4A56-B042-C47C7AEB8CA0}"/>
              </a:ext>
            </a:extLst>
          </p:cNvPr>
          <p:cNvSpPr/>
          <p:nvPr/>
        </p:nvSpPr>
        <p:spPr>
          <a:xfrm>
            <a:off x="5133175" y="1520825"/>
            <a:ext cx="442800" cy="1252917"/>
          </a:xfrm>
          <a:prstGeom prst="rect">
            <a:avLst/>
          </a:prstGeom>
          <a:solidFill>
            <a:srgbClr val="E40138"/>
          </a:solidFill>
          <a:ln>
            <a:solidFill>
              <a:srgbClr val="E40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ru-RU" dirty="0" smtClean="0"/>
          </a:p>
        </p:txBody>
      </p:sp>
      <p:sp>
        <p:nvSpPr>
          <p:cNvPr id="97" name="Прямоугольник 96"/>
          <p:cNvSpPr/>
          <p:nvPr/>
        </p:nvSpPr>
        <p:spPr>
          <a:xfrm>
            <a:off x="4581247" y="1944048"/>
            <a:ext cx="443992" cy="828583"/>
          </a:xfrm>
          <a:prstGeom prst="rect">
            <a:avLst/>
          </a:prstGeom>
          <a:solidFill>
            <a:srgbClr val="C0B0A9"/>
          </a:solidFill>
          <a:ln>
            <a:solidFill>
              <a:srgbClr val="B4A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4635215" y="2034461"/>
            <a:ext cx="328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lober" pitchFamily="50" charset="-52"/>
              </a:rPr>
              <a:t>13</a:t>
            </a:r>
            <a:endParaRPr lang="ru-RU" sz="1100" dirty="0">
              <a:solidFill>
                <a:schemeClr val="bg1"/>
              </a:solidFill>
              <a:latin typeface="Glober" pitchFamily="50" charset="-52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201339" y="2029418"/>
            <a:ext cx="349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lober" pitchFamily="50" charset="-52"/>
              </a:rPr>
              <a:t>17</a:t>
            </a:r>
            <a:endParaRPr lang="ru-RU" sz="1100" dirty="0">
              <a:solidFill>
                <a:schemeClr val="bg1"/>
              </a:solidFill>
              <a:latin typeface="Glober" pitchFamily="50" charset="-52"/>
            </a:endParaRPr>
          </a:p>
        </p:txBody>
      </p:sp>
      <p:sp>
        <p:nvSpPr>
          <p:cNvPr id="100" name="TextBox 38">
            <a:extLst>
              <a:ext uri="{FF2B5EF4-FFF2-40B4-BE49-F238E27FC236}">
                <a16:creationId xmlns:a16="http://schemas.microsoft.com/office/drawing/2014/main" id="{C51EC8B5-3D66-E840-BF78-8739142AB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153" y="2795788"/>
            <a:ext cx="519809" cy="2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C0B09F"/>
                </a:solidFill>
                <a:latin typeface="Glober" pitchFamily="2" charset="0"/>
              </a:rPr>
              <a:t>2018</a:t>
            </a:r>
            <a:endParaRPr lang="ru-RU" altLang="ru-RU" sz="1100" b="1" dirty="0">
              <a:solidFill>
                <a:srgbClr val="E40138"/>
              </a:solidFill>
              <a:latin typeface="Glober" pitchFamily="2" charset="0"/>
            </a:endParaRPr>
          </a:p>
        </p:txBody>
      </p:sp>
      <p:sp>
        <p:nvSpPr>
          <p:cNvPr id="101" name="TextBox 38">
            <a:extLst>
              <a:ext uri="{FF2B5EF4-FFF2-40B4-BE49-F238E27FC236}">
                <a16:creationId xmlns:a16="http://schemas.microsoft.com/office/drawing/2014/main" id="{C51EC8B5-3D66-E840-BF78-8739142AB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321" y="2799882"/>
            <a:ext cx="519809" cy="2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E40138"/>
                </a:solidFill>
                <a:latin typeface="Glober" pitchFamily="2" charset="0"/>
              </a:rPr>
              <a:t>2019</a:t>
            </a:r>
            <a:endParaRPr lang="ru-RU" altLang="ru-RU" sz="1100" b="1" dirty="0">
              <a:solidFill>
                <a:srgbClr val="E40138"/>
              </a:solidFill>
              <a:latin typeface="Glober" pitchFamily="2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DFF63B8E-640E-4A56-B042-C47C7AEB8CA0}"/>
              </a:ext>
            </a:extLst>
          </p:cNvPr>
          <p:cNvSpPr/>
          <p:nvPr/>
        </p:nvSpPr>
        <p:spPr>
          <a:xfrm>
            <a:off x="6936972" y="1440181"/>
            <a:ext cx="442800" cy="1318822"/>
          </a:xfrm>
          <a:prstGeom prst="rect">
            <a:avLst/>
          </a:prstGeom>
          <a:solidFill>
            <a:srgbClr val="E40138"/>
          </a:solidFill>
          <a:ln>
            <a:solidFill>
              <a:srgbClr val="E40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ru-RU" dirty="0" smtClean="0"/>
          </a:p>
        </p:txBody>
      </p:sp>
      <p:sp>
        <p:nvSpPr>
          <p:cNvPr id="104" name="Прямоугольник 103"/>
          <p:cNvSpPr/>
          <p:nvPr/>
        </p:nvSpPr>
        <p:spPr>
          <a:xfrm>
            <a:off x="6385044" y="1674230"/>
            <a:ext cx="443992" cy="1083661"/>
          </a:xfrm>
          <a:prstGeom prst="rect">
            <a:avLst/>
          </a:prstGeom>
          <a:solidFill>
            <a:srgbClr val="C0B0A9"/>
          </a:solidFill>
          <a:ln>
            <a:solidFill>
              <a:srgbClr val="B4A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6380658" y="2019721"/>
            <a:ext cx="452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lober" pitchFamily="50" charset="-52"/>
              </a:rPr>
              <a:t>246</a:t>
            </a:r>
            <a:endParaRPr lang="ru-RU" sz="1100" dirty="0">
              <a:solidFill>
                <a:schemeClr val="bg1"/>
              </a:solidFill>
              <a:latin typeface="Glober" pitchFamily="50" charset="-5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969024" y="2014678"/>
            <a:ext cx="469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lober" pitchFamily="50" charset="-52"/>
              </a:rPr>
              <a:t>275</a:t>
            </a:r>
            <a:endParaRPr lang="ru-RU" sz="1100" dirty="0">
              <a:solidFill>
                <a:schemeClr val="bg1"/>
              </a:solidFill>
              <a:latin typeface="Glober" pitchFamily="50" charset="-52"/>
            </a:endParaRPr>
          </a:p>
        </p:txBody>
      </p:sp>
      <p:sp>
        <p:nvSpPr>
          <p:cNvPr id="107" name="TextBox 38">
            <a:extLst>
              <a:ext uri="{FF2B5EF4-FFF2-40B4-BE49-F238E27FC236}">
                <a16:creationId xmlns:a16="http://schemas.microsoft.com/office/drawing/2014/main" id="{C51EC8B5-3D66-E840-BF78-8739142AB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950" y="2781048"/>
            <a:ext cx="519809" cy="2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C0B09F"/>
                </a:solidFill>
                <a:latin typeface="Glober" pitchFamily="2" charset="0"/>
              </a:rPr>
              <a:t>2018</a:t>
            </a:r>
            <a:endParaRPr lang="ru-RU" altLang="ru-RU" sz="1100" b="1" dirty="0">
              <a:solidFill>
                <a:srgbClr val="E40138"/>
              </a:solidFill>
              <a:latin typeface="Glober" pitchFamily="2" charset="0"/>
            </a:endParaRPr>
          </a:p>
        </p:txBody>
      </p:sp>
      <p:sp>
        <p:nvSpPr>
          <p:cNvPr id="108" name="TextBox 38">
            <a:extLst>
              <a:ext uri="{FF2B5EF4-FFF2-40B4-BE49-F238E27FC236}">
                <a16:creationId xmlns:a16="http://schemas.microsoft.com/office/drawing/2014/main" id="{C51EC8B5-3D66-E840-BF78-8739142AB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118" y="2785142"/>
            <a:ext cx="519809" cy="2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E40138"/>
                </a:solidFill>
                <a:latin typeface="Glober" pitchFamily="2" charset="0"/>
              </a:rPr>
              <a:t>2019</a:t>
            </a:r>
            <a:endParaRPr lang="ru-RU" altLang="ru-RU" sz="1100" b="1" dirty="0">
              <a:solidFill>
                <a:srgbClr val="E40138"/>
              </a:solidFill>
              <a:latin typeface="Glober" pitchFamily="2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DFF63B8E-640E-4A56-B042-C47C7AEB8CA0}"/>
              </a:ext>
            </a:extLst>
          </p:cNvPr>
          <p:cNvSpPr/>
          <p:nvPr/>
        </p:nvSpPr>
        <p:spPr>
          <a:xfrm>
            <a:off x="8830314" y="1615441"/>
            <a:ext cx="442800" cy="1166718"/>
          </a:xfrm>
          <a:prstGeom prst="rect">
            <a:avLst/>
          </a:prstGeom>
          <a:solidFill>
            <a:srgbClr val="E40138"/>
          </a:solidFill>
          <a:ln>
            <a:solidFill>
              <a:srgbClr val="E40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ru-RU" dirty="0" smtClean="0"/>
          </a:p>
        </p:txBody>
      </p:sp>
      <p:sp>
        <p:nvSpPr>
          <p:cNvPr id="110" name="Прямоугольник 109"/>
          <p:cNvSpPr/>
          <p:nvPr/>
        </p:nvSpPr>
        <p:spPr>
          <a:xfrm>
            <a:off x="8278386" y="1556230"/>
            <a:ext cx="443992" cy="1224818"/>
          </a:xfrm>
          <a:prstGeom prst="rect">
            <a:avLst/>
          </a:prstGeom>
          <a:solidFill>
            <a:srgbClr val="C0B0A9"/>
          </a:solidFill>
          <a:ln>
            <a:solidFill>
              <a:srgbClr val="B4A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8227611" y="2042877"/>
            <a:ext cx="583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lober" pitchFamily="50" charset="-52"/>
              </a:rPr>
              <a:t>2 106</a:t>
            </a:r>
            <a:endParaRPr lang="ru-RU" sz="1100" dirty="0">
              <a:solidFill>
                <a:schemeClr val="bg1"/>
              </a:solidFill>
              <a:latin typeface="Glober" pitchFamily="50" charset="-5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788460" y="2037834"/>
            <a:ext cx="590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lober" pitchFamily="50" charset="-52"/>
              </a:rPr>
              <a:t>2 018</a:t>
            </a:r>
            <a:endParaRPr lang="ru-RU" sz="1100" dirty="0">
              <a:solidFill>
                <a:schemeClr val="bg1"/>
              </a:solidFill>
              <a:latin typeface="Glober" pitchFamily="50" charset="-52"/>
            </a:endParaRPr>
          </a:p>
        </p:txBody>
      </p:sp>
      <p:sp>
        <p:nvSpPr>
          <p:cNvPr id="113" name="TextBox 38">
            <a:extLst>
              <a:ext uri="{FF2B5EF4-FFF2-40B4-BE49-F238E27FC236}">
                <a16:creationId xmlns:a16="http://schemas.microsoft.com/office/drawing/2014/main" id="{C51EC8B5-3D66-E840-BF78-8739142AB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292" y="2804204"/>
            <a:ext cx="519809" cy="2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C0B09F"/>
                </a:solidFill>
                <a:latin typeface="Glober" pitchFamily="2" charset="0"/>
              </a:rPr>
              <a:t>2018</a:t>
            </a:r>
            <a:endParaRPr lang="ru-RU" altLang="ru-RU" sz="1100" b="1" dirty="0">
              <a:solidFill>
                <a:srgbClr val="E40138"/>
              </a:solidFill>
              <a:latin typeface="Glober" pitchFamily="2" charset="0"/>
            </a:endParaRPr>
          </a:p>
        </p:txBody>
      </p:sp>
      <p:sp>
        <p:nvSpPr>
          <p:cNvPr id="114" name="TextBox 38">
            <a:extLst>
              <a:ext uri="{FF2B5EF4-FFF2-40B4-BE49-F238E27FC236}">
                <a16:creationId xmlns:a16="http://schemas.microsoft.com/office/drawing/2014/main" id="{C51EC8B5-3D66-E840-BF78-8739142AB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8460" y="2808298"/>
            <a:ext cx="519809" cy="2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E40138"/>
                </a:solidFill>
                <a:latin typeface="Glober" pitchFamily="2" charset="0"/>
              </a:rPr>
              <a:t>2019</a:t>
            </a:r>
            <a:endParaRPr lang="ru-RU" altLang="ru-RU" sz="1100" b="1" dirty="0">
              <a:solidFill>
                <a:srgbClr val="E40138"/>
              </a:solidFill>
              <a:latin typeface="Glober" pitchFamily="2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DFF63B8E-640E-4A56-B042-C47C7AEB8CA0}"/>
              </a:ext>
            </a:extLst>
          </p:cNvPr>
          <p:cNvSpPr/>
          <p:nvPr/>
        </p:nvSpPr>
        <p:spPr>
          <a:xfrm>
            <a:off x="10618545" y="1556230"/>
            <a:ext cx="442800" cy="1219935"/>
          </a:xfrm>
          <a:prstGeom prst="rect">
            <a:avLst/>
          </a:prstGeom>
          <a:solidFill>
            <a:srgbClr val="E40138"/>
          </a:solidFill>
          <a:ln>
            <a:solidFill>
              <a:srgbClr val="E40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ru-RU" dirty="0" smtClean="0"/>
          </a:p>
        </p:txBody>
      </p:sp>
      <p:sp>
        <p:nvSpPr>
          <p:cNvPr id="116" name="Прямоугольник 115"/>
          <p:cNvSpPr/>
          <p:nvPr/>
        </p:nvSpPr>
        <p:spPr>
          <a:xfrm>
            <a:off x="10066617" y="1550237"/>
            <a:ext cx="443992" cy="1224818"/>
          </a:xfrm>
          <a:prstGeom prst="rect">
            <a:avLst/>
          </a:prstGeom>
          <a:solidFill>
            <a:srgbClr val="C0B0A9"/>
          </a:solidFill>
          <a:ln>
            <a:solidFill>
              <a:srgbClr val="B4A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116"/>
          <p:cNvSpPr txBox="1"/>
          <p:nvPr/>
        </p:nvSpPr>
        <p:spPr>
          <a:xfrm>
            <a:off x="10139592" y="2064998"/>
            <a:ext cx="317990" cy="26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lober" pitchFamily="50" charset="-52"/>
              </a:rPr>
              <a:t>11 </a:t>
            </a:r>
            <a:endParaRPr lang="ru-RU" sz="1100" dirty="0">
              <a:solidFill>
                <a:schemeClr val="bg1"/>
              </a:solidFill>
              <a:latin typeface="Glober" pitchFamily="50" charset="-52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691387" y="2067994"/>
            <a:ext cx="388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lober" pitchFamily="50" charset="-52"/>
              </a:rPr>
              <a:t>11</a:t>
            </a:r>
            <a:endParaRPr lang="ru-RU" sz="1100" dirty="0">
              <a:solidFill>
                <a:schemeClr val="bg1"/>
              </a:solidFill>
              <a:latin typeface="Glober" pitchFamily="50" charset="-52"/>
            </a:endParaRPr>
          </a:p>
        </p:txBody>
      </p:sp>
      <p:sp>
        <p:nvSpPr>
          <p:cNvPr id="119" name="TextBox 38">
            <a:extLst>
              <a:ext uri="{FF2B5EF4-FFF2-40B4-BE49-F238E27FC236}">
                <a16:creationId xmlns:a16="http://schemas.microsoft.com/office/drawing/2014/main" id="{C51EC8B5-3D66-E840-BF78-8739142AB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9523" y="2798211"/>
            <a:ext cx="519809" cy="2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C0B09F"/>
                </a:solidFill>
                <a:latin typeface="Glober" pitchFamily="2" charset="0"/>
              </a:rPr>
              <a:t>2018</a:t>
            </a:r>
            <a:endParaRPr lang="ru-RU" altLang="ru-RU" sz="1100" b="1" dirty="0">
              <a:solidFill>
                <a:srgbClr val="E40138"/>
              </a:solidFill>
              <a:latin typeface="Glober" pitchFamily="2" charset="0"/>
            </a:endParaRPr>
          </a:p>
        </p:txBody>
      </p:sp>
      <p:sp>
        <p:nvSpPr>
          <p:cNvPr id="120" name="TextBox 38">
            <a:extLst>
              <a:ext uri="{FF2B5EF4-FFF2-40B4-BE49-F238E27FC236}">
                <a16:creationId xmlns:a16="http://schemas.microsoft.com/office/drawing/2014/main" id="{C51EC8B5-3D66-E840-BF78-8739142AB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6691" y="2802305"/>
            <a:ext cx="519809" cy="2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E40138"/>
                </a:solidFill>
                <a:latin typeface="Glober" pitchFamily="2" charset="0"/>
              </a:rPr>
              <a:t>2019</a:t>
            </a:r>
            <a:endParaRPr lang="ru-RU" altLang="ru-RU" sz="1100" b="1" dirty="0">
              <a:solidFill>
                <a:srgbClr val="E40138"/>
              </a:solidFill>
              <a:latin typeface="Glober" pitchFamily="2" charset="0"/>
            </a:endParaRPr>
          </a:p>
        </p:txBody>
      </p:sp>
      <p:pic>
        <p:nvPicPr>
          <p:cNvPr id="59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619" y="246265"/>
            <a:ext cx="15684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6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25">
            <a:extLst>
              <a:ext uri="{FF2B5EF4-FFF2-40B4-BE49-F238E27FC236}">
                <a16:creationId xmlns:a16="http://schemas.microsoft.com/office/drawing/2014/main" id="{CF2E23DD-3A1E-3645-8A56-51D20A600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31" y="1366348"/>
            <a:ext cx="2894634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0138"/>
                </a:solidFill>
                <a:effectLst/>
                <a:uLnTx/>
                <a:uFillTx/>
                <a:latin typeface="Glober" pitchFamily="2" charset="0"/>
                <a:ea typeface="+mn-ea"/>
                <a:cs typeface="Arial" panose="020B0604020202020204" pitchFamily="34" charset="0"/>
              </a:rPr>
              <a:t>&gt; 89%</a:t>
            </a:r>
            <a:endParaRPr kumimoji="0" lang="ru-RU" altLang="ru-RU" sz="6600" b="1" i="0" u="none" strike="noStrike" kern="1200" cap="none" spc="0" normalizeH="0" baseline="0" noProof="0" dirty="0">
              <a:ln>
                <a:noFill/>
              </a:ln>
              <a:solidFill>
                <a:srgbClr val="E40138"/>
              </a:solidFill>
              <a:effectLst/>
              <a:uLnTx/>
              <a:uFillTx/>
              <a:latin typeface="Globe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extBox 4">
            <a:extLst>
              <a:ext uri="{FF2B5EF4-FFF2-40B4-BE49-F238E27FC236}">
                <a16:creationId xmlns:a16="http://schemas.microsoft.com/office/drawing/2014/main" id="{984CAA24-E49E-F349-A862-9D76C5937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972" y="973583"/>
            <a:ext cx="88390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C6F65"/>
                </a:solidFill>
                <a:effectLst/>
                <a:uLnTx/>
                <a:uFillTx/>
                <a:latin typeface="Glober" pitchFamily="2" charset="0"/>
                <a:cs typeface="Gotham Pro Regular" panose="02000503040000020004" pitchFamily="2" charset="0"/>
              </a:rPr>
              <a:t>с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C6F65"/>
                </a:solidFill>
                <a:effectLst/>
                <a:uLnTx/>
                <a:uFillTx/>
                <a:latin typeface="Glober" pitchFamily="2" charset="0"/>
                <a:cs typeface="Gotham Pro Regular" panose="02000503040000020004" pitchFamily="2" charset="0"/>
              </a:rPr>
              <a:t>ведений о разрешительных документах ФТС России </a:t>
            </a:r>
            <a:endParaRPr kumimoji="0" lang="en-US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7C6F65"/>
              </a:solidFill>
              <a:effectLst/>
              <a:uLnTx/>
              <a:uFillTx/>
              <a:latin typeface="Glober" pitchFamily="2" charset="0"/>
              <a:cs typeface="Gotham Pro Regular" panose="0200050304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C6F65"/>
                </a:solidFill>
                <a:effectLst/>
                <a:uLnTx/>
                <a:uFillTx/>
                <a:latin typeface="Glober" pitchFamily="2" charset="0"/>
                <a:cs typeface="Gotham Pro Regular" panose="02000503040000020004" pitchFamily="2" charset="0"/>
              </a:rPr>
              <a:t>получила от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6F65"/>
                </a:solidFill>
                <a:effectLst/>
                <a:uLnTx/>
                <a:uFillTx/>
                <a:latin typeface="Glober" pitchFamily="2" charset="0"/>
                <a:cs typeface="Gotham Pro Regular" panose="02000503040000020004" pitchFamily="2" charset="0"/>
              </a:rPr>
              <a:t>Росаккредитации (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C6F65"/>
                </a:solidFill>
                <a:effectLst/>
                <a:uLnTx/>
                <a:uFillTx/>
                <a:latin typeface="Glober" pitchFamily="2" charset="0"/>
                <a:cs typeface="Gotham Pro Regular" panose="02000503040000020004" pitchFamily="2" charset="0"/>
              </a:rPr>
              <a:t>за 8 месяцев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C6F65"/>
                </a:solidFill>
                <a:effectLst/>
                <a:uLnTx/>
                <a:uFillTx/>
                <a:latin typeface="Glober" pitchFamily="2" charset="0"/>
                <a:cs typeface="Gotham Pro Regular" panose="02000503040000020004" pitchFamily="2" charset="0"/>
              </a:rPr>
              <a:t>2019 года – 3 239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C6F65"/>
                </a:solidFill>
                <a:effectLst/>
                <a:uLnTx/>
                <a:uFillTx/>
                <a:latin typeface="Glober" pitchFamily="2" charset="0"/>
                <a:cs typeface="Gotham Pro Regular" panose="02000503040000020004" pitchFamily="2" charset="0"/>
              </a:rPr>
              <a:t>058) 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7C6F65"/>
              </a:solidFill>
              <a:effectLst/>
              <a:uLnTx/>
              <a:uFillTx/>
              <a:latin typeface="Glober" pitchFamily="2" charset="0"/>
              <a:cs typeface="Gotham Pro Regular" panose="02000503040000020004" pitchFamily="2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D5D9CB6-F0AE-0148-9379-651B6EAFA9AC}"/>
              </a:ext>
            </a:extLst>
          </p:cNvPr>
          <p:cNvCxnSpPr>
            <a:cxnSpLocks/>
          </p:cNvCxnSpPr>
          <p:nvPr/>
        </p:nvCxnSpPr>
        <p:spPr>
          <a:xfrm flipV="1">
            <a:off x="638315" y="1735450"/>
            <a:ext cx="2303570" cy="828"/>
          </a:xfrm>
          <a:prstGeom prst="line">
            <a:avLst/>
          </a:prstGeom>
          <a:ln w="28575">
            <a:solidFill>
              <a:srgbClr val="E40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5">
            <a:extLst>
              <a:ext uri="{FF2B5EF4-FFF2-40B4-BE49-F238E27FC236}">
                <a16:creationId xmlns:a16="http://schemas.microsoft.com/office/drawing/2014/main" id="{CF2E23DD-3A1E-3645-8A56-51D20A600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459" y="4596452"/>
            <a:ext cx="9418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0138"/>
                </a:solidFill>
                <a:effectLst/>
                <a:uLnTx/>
                <a:uFillTx/>
                <a:latin typeface="Glober" pitchFamily="2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n-US" alt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0138"/>
                </a:solidFill>
                <a:effectLst/>
                <a:uLnTx/>
                <a:uFillTx/>
                <a:latin typeface="Glober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0138"/>
                </a:solidFill>
                <a:effectLst/>
                <a:uLnTx/>
                <a:uFillTx/>
                <a:latin typeface="Glober" pitchFamily="2" charset="0"/>
                <a:ea typeface="+mn-ea"/>
                <a:cs typeface="Arial" panose="020B0604020202020204" pitchFamily="34" charset="0"/>
              </a:rPr>
              <a:t>млн </a:t>
            </a:r>
            <a:r>
              <a:rPr kumimoji="0" lang="ru-RU" alt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5158"/>
                </a:solidFill>
                <a:effectLst/>
                <a:uLnTx/>
                <a:uFillTx/>
                <a:latin typeface="Glober" pitchFamily="2" charset="0"/>
                <a:ea typeface="+mn-ea"/>
                <a:cs typeface="Arial" panose="020B0604020202020204" pitchFamily="34" charset="0"/>
              </a:rPr>
              <a:t>(20%)</a:t>
            </a:r>
            <a:endParaRPr kumimoji="0" lang="ru-RU" altLang="ru-RU" sz="4800" b="1" i="0" u="none" strike="noStrike" kern="1200" cap="none" spc="0" normalizeH="0" baseline="0" noProof="0" dirty="0">
              <a:ln>
                <a:noFill/>
              </a:ln>
              <a:solidFill>
                <a:srgbClr val="EA5158"/>
              </a:solidFill>
              <a:effectLst/>
              <a:uLnTx/>
              <a:uFillTx/>
              <a:latin typeface="Globe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984CAA24-E49E-F349-A862-9D76C5937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797" y="3084712"/>
            <a:ext cx="362997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C6F65"/>
                </a:solidFill>
                <a:effectLst/>
                <a:uLnTx/>
                <a:uFillTx/>
                <a:latin typeface="Glober" pitchFamily="2" charset="0"/>
                <a:ea typeface="+mn-ea"/>
                <a:cs typeface="Gotham Pro Regular" panose="02000503040000020004" pitchFamily="2" charset="0"/>
              </a:rPr>
              <a:t>запросов сведений из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C6F65"/>
                </a:solidFill>
                <a:effectLst/>
                <a:uLnTx/>
                <a:uFillTx/>
                <a:latin typeface="Glober" pitchFamily="2" charset="0"/>
                <a:ea typeface="+mn-ea"/>
                <a:cs typeface="Gotham Pro Regular" panose="02000503040000020004" pitchFamily="2" charset="0"/>
              </a:rPr>
              <a:t>реестров в 2018 году</a:t>
            </a:r>
            <a:endParaRPr kumimoji="0" lang="ru-RU" altLang="ru-RU" sz="1500" b="1" i="0" u="none" strike="noStrike" kern="1200" cap="none" spc="0" normalizeH="0" baseline="0" noProof="0" dirty="0">
              <a:ln>
                <a:noFill/>
              </a:ln>
              <a:solidFill>
                <a:srgbClr val="7C6F65"/>
              </a:solidFill>
              <a:effectLst/>
              <a:uLnTx/>
              <a:uFillTx/>
              <a:latin typeface="Glober" pitchFamily="2" charset="0"/>
              <a:ea typeface="+mn-ea"/>
              <a:cs typeface="Gotham Pro Regular" panose="02000503040000020004" pitchFamily="2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89A4A9B-8AFD-A740-A263-AD6A3828E42D}"/>
              </a:ext>
            </a:extLst>
          </p:cNvPr>
          <p:cNvCxnSpPr>
            <a:cxnSpLocks/>
          </p:cNvCxnSpPr>
          <p:nvPr/>
        </p:nvCxnSpPr>
        <p:spPr>
          <a:xfrm>
            <a:off x="8380797" y="2915150"/>
            <a:ext cx="3364246" cy="0"/>
          </a:xfrm>
          <a:prstGeom prst="line">
            <a:avLst/>
          </a:prstGeom>
          <a:ln w="28575">
            <a:solidFill>
              <a:srgbClr val="E40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5">
            <a:extLst>
              <a:ext uri="{FF2B5EF4-FFF2-40B4-BE49-F238E27FC236}">
                <a16:creationId xmlns:a16="http://schemas.microsoft.com/office/drawing/2014/main" id="{CF2E23DD-3A1E-3645-8A56-51D20A600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459" y="2456708"/>
            <a:ext cx="9418320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0138"/>
                </a:solidFill>
                <a:effectLst/>
                <a:uLnTx/>
                <a:uFillTx/>
                <a:latin typeface="Glober" pitchFamily="2" charset="0"/>
                <a:ea typeface="+mn-ea"/>
                <a:cs typeface="Arial" panose="020B0604020202020204" pitchFamily="34" charset="0"/>
              </a:rPr>
              <a:t>35 </a:t>
            </a:r>
            <a:r>
              <a:rPr kumimoji="0" lang="ru-RU" alt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E40138"/>
                </a:solidFill>
                <a:effectLst/>
                <a:uLnTx/>
                <a:uFillTx/>
                <a:latin typeface="Glober" pitchFamily="2" charset="0"/>
                <a:ea typeface="+mn-ea"/>
                <a:cs typeface="Arial" panose="020B0604020202020204" pitchFamily="34" charset="0"/>
              </a:rPr>
              <a:t>млн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984CAA24-E49E-F349-A862-9D76C5937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6254" y="5243067"/>
            <a:ext cx="319616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C6F65"/>
                </a:solidFill>
                <a:effectLst/>
                <a:uLnTx/>
                <a:uFillTx/>
                <a:latin typeface="Glober" pitchFamily="2" charset="0"/>
                <a:ea typeface="+mn-ea"/>
                <a:cs typeface="Gotham Pro Regular" panose="02000503040000020004" pitchFamily="2" charset="0"/>
              </a:rPr>
              <a:t>запросов сведений из реестров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C6F65"/>
                </a:solidFill>
                <a:effectLst/>
                <a:uLnTx/>
                <a:uFillTx/>
                <a:latin typeface="Glober" pitchFamily="2" charset="0"/>
                <a:ea typeface="+mn-ea"/>
                <a:cs typeface="Gotham Pro Regular" panose="02000503040000020004" pitchFamily="2" charset="0"/>
              </a:rPr>
              <a:t>от ФТС России в 2018 году</a:t>
            </a:r>
            <a:endParaRPr kumimoji="0" lang="ru-RU" altLang="ru-RU" sz="1500" b="1" i="0" u="none" strike="noStrike" kern="1200" cap="none" spc="0" normalizeH="0" baseline="0" noProof="0" dirty="0">
              <a:ln>
                <a:noFill/>
              </a:ln>
              <a:solidFill>
                <a:srgbClr val="7C6F65"/>
              </a:solidFill>
              <a:effectLst/>
              <a:uLnTx/>
              <a:uFillTx/>
              <a:latin typeface="Glober" pitchFamily="2" charset="0"/>
              <a:ea typeface="+mn-ea"/>
              <a:cs typeface="Gotham Pro Regular" panose="02000503040000020004" pitchFamily="2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89A4A9B-8AFD-A740-A263-AD6A3828E42D}"/>
              </a:ext>
            </a:extLst>
          </p:cNvPr>
          <p:cNvCxnSpPr>
            <a:cxnSpLocks/>
          </p:cNvCxnSpPr>
          <p:nvPr/>
        </p:nvCxnSpPr>
        <p:spPr>
          <a:xfrm flipV="1">
            <a:off x="8083507" y="5004925"/>
            <a:ext cx="3826553" cy="3343"/>
          </a:xfrm>
          <a:prstGeom prst="line">
            <a:avLst/>
          </a:prstGeom>
          <a:ln w="28575">
            <a:solidFill>
              <a:srgbClr val="E40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506510" y="2124238"/>
            <a:ext cx="7249091" cy="3463042"/>
            <a:chOff x="1257077" y="902054"/>
            <a:chExt cx="9670254" cy="570471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/>
            <a:srcRect r="50059" b="6508"/>
            <a:stretch/>
          </p:blipFill>
          <p:spPr>
            <a:xfrm>
              <a:off x="1257077" y="902054"/>
              <a:ext cx="9670254" cy="5091579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2191745" y="5998362"/>
              <a:ext cx="8399985" cy="608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C6F65"/>
                  </a:solidFill>
                  <a:effectLst/>
                  <a:uLnTx/>
                  <a:uFillTx/>
                  <a:latin typeface="Glober" pitchFamily="50" charset="-52"/>
                </a:rPr>
                <a:t>89.6%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C6F65"/>
                  </a:solidFill>
                  <a:effectLst/>
                  <a:uLnTx/>
                  <a:uFillTx/>
                  <a:latin typeface="Glober" pitchFamily="50" charset="-52"/>
                </a:rPr>
                <a:t>     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C6F65"/>
                  </a:solidFill>
                  <a:effectLst/>
                  <a:uLnTx/>
                  <a:uFillTx/>
                  <a:latin typeface="Glober" pitchFamily="50" charset="-52"/>
                </a:rPr>
                <a:t>   4.3%       2.6%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C6F65"/>
                  </a:solidFill>
                  <a:effectLst/>
                  <a:uLnTx/>
                  <a:uFillTx/>
                  <a:latin typeface="Glober" pitchFamily="50" charset="-52"/>
                </a:rPr>
                <a:t>	    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C6F65"/>
                  </a:solidFill>
                  <a:effectLst/>
                  <a:uLnTx/>
                  <a:uFillTx/>
                  <a:latin typeface="Glober" pitchFamily="50" charset="-52"/>
                </a:rPr>
                <a:t>1.6%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C6F65"/>
                  </a:solidFill>
                  <a:effectLst/>
                  <a:uLnTx/>
                  <a:uFillTx/>
                  <a:latin typeface="Glober" pitchFamily="50" charset="-52"/>
                </a:rPr>
                <a:t>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C6F65"/>
                  </a:solidFill>
                  <a:effectLst/>
                  <a:uLnTx/>
                  <a:uFillTx/>
                  <a:latin typeface="Glober" pitchFamily="50" charset="-52"/>
                </a:rPr>
                <a:t>         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C6F65"/>
                  </a:solidFill>
                  <a:effectLst/>
                  <a:uLnTx/>
                  <a:uFillTx/>
                  <a:latin typeface="Glober" pitchFamily="50" charset="-52"/>
                </a:rPr>
                <a:t>1%               0.9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C6F65"/>
                  </a:solidFill>
                  <a:effectLst/>
                  <a:uLnTx/>
                  <a:uFillTx/>
                  <a:latin typeface="Glober" pitchFamily="50" charset="-52"/>
                </a:rPr>
                <a:t>%</a:t>
              </a:r>
            </a:p>
          </p:txBody>
        </p:sp>
      </p:grpSp>
      <p:sp>
        <p:nvSpPr>
          <p:cNvPr id="16" name="Номер слайда 2"/>
          <p:cNvSpPr txBox="1">
            <a:spLocks/>
          </p:cNvSpPr>
          <p:nvPr/>
        </p:nvSpPr>
        <p:spPr>
          <a:xfrm>
            <a:off x="11351740" y="634351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619" y="246265"/>
            <a:ext cx="15684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2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1D5D9CB6-F0AE-0148-9379-651B6EAFA9AC}"/>
              </a:ext>
            </a:extLst>
          </p:cNvPr>
          <p:cNvCxnSpPr>
            <a:cxnSpLocks/>
          </p:cNvCxnSpPr>
          <p:nvPr/>
        </p:nvCxnSpPr>
        <p:spPr>
          <a:xfrm>
            <a:off x="5963800" y="1056096"/>
            <a:ext cx="2" cy="5300256"/>
          </a:xfrm>
          <a:prstGeom prst="line">
            <a:avLst/>
          </a:prstGeom>
          <a:ln w="3175">
            <a:solidFill>
              <a:srgbClr val="7C6F65"/>
            </a:solidFill>
          </a:ln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-596616" y="3874680"/>
          <a:ext cx="454062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5477987" y="3874680"/>
          <a:ext cx="453614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8301778" y="3874680"/>
          <a:ext cx="454062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3</a:t>
            </a: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/>
          </p:nvPr>
        </p:nvGraphicFramePr>
        <p:xfrm>
          <a:off x="450256" y="1216993"/>
          <a:ext cx="5479218" cy="2736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Диаграмма 4"/>
          <p:cNvGraphicFramePr/>
          <p:nvPr>
            <p:extLst/>
          </p:nvPr>
        </p:nvGraphicFramePr>
        <p:xfrm>
          <a:off x="2171967" y="3827426"/>
          <a:ext cx="453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/>
          </p:nvPr>
        </p:nvGraphicFramePr>
        <p:xfrm>
          <a:off x="6318001" y="1191340"/>
          <a:ext cx="5479200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TextBox 10">
            <a:extLst>
              <a:ext uri="{FF2B5EF4-FFF2-40B4-BE49-F238E27FC236}">
                <a16:creationId xmlns:a16="http://schemas.microsoft.com/office/drawing/2014/main" id="{701918E0-91B0-8C4F-815F-CC53D627E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576263"/>
            <a:ext cx="75937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7C6F65"/>
                </a:solidFill>
                <a:latin typeface="Glober" pitchFamily="2" charset="0"/>
              </a:rPr>
              <a:t>Национальная часть Единого реестра</a:t>
            </a:r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619" y="246265"/>
            <a:ext cx="15684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7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014538"/>
            <a:ext cx="10872788" cy="58245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1600" dirty="0" smtClean="0">
              <a:solidFill>
                <a:schemeClr val="bg2">
                  <a:lumMod val="50000"/>
                </a:schemeClr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lvl="0"/>
            <a:endParaRPr lang="en-US" sz="1900" dirty="0" smtClean="0">
              <a:solidFill>
                <a:schemeClr val="bg2">
                  <a:lumMod val="50000"/>
                </a:schemeClr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schemeClr val="bg2">
                  <a:lumMod val="50000"/>
                </a:schemeClr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000" dirty="0">
              <a:solidFill>
                <a:schemeClr val="bg2">
                  <a:lumMod val="50000"/>
                </a:schemeClr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900" dirty="0">
              <a:solidFill>
                <a:srgbClr val="7C6F65"/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lvl="0"/>
            <a:endParaRPr lang="en-US" sz="1900" dirty="0" smtClean="0">
              <a:solidFill>
                <a:srgbClr val="7C6F65"/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900" dirty="0">
              <a:solidFill>
                <a:srgbClr val="7C6F65"/>
              </a:solidFill>
              <a:latin typeface="Glober" pitchFamily="50" charset="-52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619" y="246265"/>
            <a:ext cx="15684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11351740" y="634351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utoShape 2" descr="https://img1.freepng.ru/20180817/tgt/kisspng-clip-art-tablet-pharmaceutical-drug-image-computer-pills-svg-png-icon-free-download-493212-onlin-5b76827ac01956.73974589153449330678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5575" y="894786"/>
            <a:ext cx="9476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Glober Bold" pitchFamily="50" charset="-52"/>
              </a:rPr>
              <a:t>Распределение групп товаров в сертификации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lober Bold" pitchFamily="50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1896" y="2605287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Glober" pitchFamily="50" charset="-52"/>
              </a:rPr>
              <a:t>Другие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Glober" pitchFamily="50" charset="-52"/>
              </a:rPr>
              <a:t>группы продукции</a:t>
            </a:r>
            <a:endParaRPr lang="ru-RU" sz="1200" dirty="0">
              <a:solidFill>
                <a:schemeClr val="bg1"/>
              </a:solidFill>
              <a:latin typeface="Glober" pitchFamily="50" charset="-52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/>
          </p:nvPr>
        </p:nvGraphicFramePr>
        <p:xfrm>
          <a:off x="106435" y="1105062"/>
          <a:ext cx="6082078" cy="539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1" b="96226" l="8222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716">
            <a:off x="2910762" y="3906993"/>
            <a:ext cx="459552" cy="633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7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733">
            <a:off x="2940773" y="2730102"/>
            <a:ext cx="536544" cy="9711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86" y="3967476"/>
            <a:ext cx="591984" cy="5194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16" y="3588152"/>
            <a:ext cx="517421" cy="336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667" b="84000" l="8861" r="96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5146">
            <a:off x="1941162" y="2813068"/>
            <a:ext cx="430574" cy="779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4984">
            <a:off x="2224993" y="3014668"/>
            <a:ext cx="304454" cy="2611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05" y="2688209"/>
            <a:ext cx="249828" cy="1948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797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68" y="2652550"/>
            <a:ext cx="138353" cy="133079"/>
          </a:xfrm>
          <a:prstGeom prst="rect">
            <a:avLst/>
          </a:prstGeom>
        </p:spPr>
      </p:pic>
      <p:graphicFrame>
        <p:nvGraphicFramePr>
          <p:cNvPr id="31" name="Диаграмма 30"/>
          <p:cNvGraphicFramePr>
            <a:graphicFrameLocks/>
          </p:cNvGraphicFramePr>
          <p:nvPr>
            <p:extLst/>
          </p:nvPr>
        </p:nvGraphicFramePr>
        <p:xfrm>
          <a:off x="5648901" y="991012"/>
          <a:ext cx="6312480" cy="500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00" b="90000" l="10000" r="9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46" y="3239649"/>
            <a:ext cx="959810" cy="53322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33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39" y="4084724"/>
            <a:ext cx="834824" cy="5211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77" y="4217872"/>
            <a:ext cx="850285" cy="5479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7396">
            <a:off x="6714623" y="3871001"/>
            <a:ext cx="398567" cy="3985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7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1038">
            <a:off x="6798229" y="3312922"/>
            <a:ext cx="362040" cy="4585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6771">
            <a:off x="7026729" y="2965218"/>
            <a:ext cx="383571" cy="3835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4102" b="96094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92" y="2842791"/>
            <a:ext cx="289382" cy="28938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613605" y="892747"/>
            <a:ext cx="9476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Glober Bold" pitchFamily="50" charset="-52"/>
              </a:rPr>
              <a:t>Распределение групп товаров в декларировании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Glober Bold" pitchFamily="50" charset="-52"/>
              </a:rPr>
              <a:t>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6115050" y="889203"/>
            <a:ext cx="4396" cy="5454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4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ККРЕДИТОВАННЫЕ ЛИЦА В НАЦЧАСТИ ЕР"/>
          <p:cNvSpPr txBox="1">
            <a:spLocks/>
          </p:cNvSpPr>
          <p:nvPr/>
        </p:nvSpPr>
        <p:spPr>
          <a:xfrm>
            <a:off x="2948984" y="139101"/>
            <a:ext cx="6294032" cy="674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>
            <a:lvl1pPr marL="0" marR="0" indent="22225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ln>
                  <a:noFill/>
                </a:ln>
                <a:solidFill>
                  <a:srgbClr val="7C6E65"/>
                </a:solidFill>
                <a:uFillTx/>
                <a:latin typeface="Glober Bold"/>
                <a:ea typeface="Glober Bold"/>
                <a:cs typeface="Glober Bold"/>
                <a:sym typeface="Glober 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ru-RU" kern="0" dirty="0"/>
              <a:t>Страны производители игрушек</a:t>
            </a:r>
          </a:p>
        </p:txBody>
      </p:sp>
      <p:sp>
        <p:nvSpPr>
          <p:cNvPr id="75" name="Rectangle 28"/>
          <p:cNvSpPr>
            <a:spLocks noChangeArrowheads="1"/>
          </p:cNvSpPr>
          <p:nvPr/>
        </p:nvSpPr>
        <p:spPr bwMode="auto">
          <a:xfrm>
            <a:off x="1943931" y="882531"/>
            <a:ext cx="85279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/>
            <a:r>
              <a:rPr lang="ru-RU" altLang="ru-RU" sz="2000" kern="0" dirty="0">
                <a:solidFill>
                  <a:srgbClr val="595959"/>
                </a:solidFill>
                <a:latin typeface="Glober" pitchFamily="50" charset="-52"/>
                <a:cs typeface="Calibri"/>
                <a:sym typeface="Calibri"/>
              </a:rPr>
              <a:t>Доля групп стран – производителей игрушек, </a:t>
            </a:r>
          </a:p>
          <a:p>
            <a:pPr algn="ctr" hangingPunct="0"/>
            <a:r>
              <a:rPr lang="ru-RU" altLang="ru-RU" sz="2000" kern="0" dirty="0">
                <a:solidFill>
                  <a:srgbClr val="595959"/>
                </a:solidFill>
                <a:latin typeface="Glober" pitchFamily="50" charset="-52"/>
                <a:cs typeface="Calibri"/>
                <a:sym typeface="Calibri"/>
              </a:rPr>
              <a:t>на продукцию которых зарегистрировали сертификаты соответствия</a:t>
            </a:r>
            <a:endParaRPr lang="ru-RU" altLang="ru-RU" sz="2800" kern="0" dirty="0">
              <a:solidFill>
                <a:srgbClr val="000000"/>
              </a:solidFill>
              <a:latin typeface="Glober" pitchFamily="50" charset="-52"/>
              <a:cs typeface="Calibri"/>
              <a:sym typeface="Calibri"/>
            </a:endParaRPr>
          </a:p>
        </p:txBody>
      </p:sp>
      <p:sp>
        <p:nvSpPr>
          <p:cNvPr id="88" name="Rectangle 32"/>
          <p:cNvSpPr>
            <a:spLocks noChangeArrowheads="1"/>
          </p:cNvSpPr>
          <p:nvPr/>
        </p:nvSpPr>
        <p:spPr bwMode="auto">
          <a:xfrm>
            <a:off x="4172462" y="2899715"/>
            <a:ext cx="7003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/>
            <a:r>
              <a:rPr lang="ru-RU" altLang="ru-RU" sz="1600" kern="0" dirty="0">
                <a:solidFill>
                  <a:srgbClr val="7C6F65"/>
                </a:solidFill>
                <a:latin typeface="Glober" pitchFamily="50" charset="-52"/>
                <a:cs typeface="Calibri"/>
                <a:sym typeface="Calibri"/>
              </a:rPr>
              <a:t>Европа</a:t>
            </a:r>
            <a:endParaRPr lang="ru-RU" altLang="ru-RU" sz="4000" kern="0" dirty="0">
              <a:solidFill>
                <a:srgbClr val="7C6F65"/>
              </a:solidFill>
              <a:latin typeface="Glober" pitchFamily="50" charset="-52"/>
              <a:cs typeface="Calibri"/>
              <a:sym typeface="Calibri"/>
            </a:endParaRPr>
          </a:p>
        </p:txBody>
      </p:sp>
      <p:sp>
        <p:nvSpPr>
          <p:cNvPr id="90" name="Rectangle 34"/>
          <p:cNvSpPr>
            <a:spLocks noChangeArrowheads="1"/>
          </p:cNvSpPr>
          <p:nvPr/>
        </p:nvSpPr>
        <p:spPr bwMode="auto">
          <a:xfrm>
            <a:off x="5096078" y="2077622"/>
            <a:ext cx="5032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/>
            <a:r>
              <a:rPr lang="ru-RU" altLang="ru-RU" sz="1600" kern="0" dirty="0">
                <a:solidFill>
                  <a:srgbClr val="A5988B"/>
                </a:solidFill>
                <a:latin typeface="Glober" pitchFamily="50" charset="-52"/>
                <a:cs typeface="Calibri"/>
                <a:sym typeface="Calibri"/>
              </a:rPr>
              <a:t>ЕАЭС</a:t>
            </a:r>
            <a:endParaRPr lang="ru-RU" altLang="ru-RU" sz="4000" kern="0" dirty="0">
              <a:solidFill>
                <a:srgbClr val="A5988B"/>
              </a:solidFill>
              <a:latin typeface="Glober" pitchFamily="50" charset="-52"/>
              <a:cs typeface="Calibri"/>
              <a:sym typeface="Calibri"/>
            </a:endParaRPr>
          </a:p>
        </p:txBody>
      </p:sp>
      <p:sp>
        <p:nvSpPr>
          <p:cNvPr id="92" name="Rectangle 36"/>
          <p:cNvSpPr>
            <a:spLocks noChangeArrowheads="1"/>
          </p:cNvSpPr>
          <p:nvPr/>
        </p:nvSpPr>
        <p:spPr bwMode="auto">
          <a:xfrm>
            <a:off x="5599292" y="1774799"/>
            <a:ext cx="19051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/>
            <a:r>
              <a:rPr lang="ru-RU" altLang="ru-RU" sz="1600" kern="0" dirty="0">
                <a:solidFill>
                  <a:srgbClr val="CDC0B0"/>
                </a:solidFill>
                <a:latin typeface="Glober" pitchFamily="50" charset="-52"/>
                <a:cs typeface="Calibri"/>
                <a:sym typeface="Calibri"/>
              </a:rPr>
              <a:t>остальные страны</a:t>
            </a:r>
            <a:endParaRPr lang="ru-RU" altLang="ru-RU" sz="4000" kern="0" dirty="0">
              <a:solidFill>
                <a:srgbClr val="CDC0B0"/>
              </a:solidFill>
              <a:latin typeface="Glober" pitchFamily="50" charset="-52"/>
              <a:cs typeface="Calibri"/>
              <a:sym typeface="Calibri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757927" y="2123962"/>
            <a:ext cx="3094789" cy="3100757"/>
          </a:xfrm>
          <a:custGeom>
            <a:avLst/>
            <a:gdLst>
              <a:gd name="T0" fmla="*/ 1765 w 3531"/>
              <a:gd name="T1" fmla="*/ 0 h 3531"/>
              <a:gd name="T2" fmla="*/ 3531 w 3531"/>
              <a:gd name="T3" fmla="*/ 1766 h 3531"/>
              <a:gd name="T4" fmla="*/ 1765 w 3531"/>
              <a:gd name="T5" fmla="*/ 3531 h 3531"/>
              <a:gd name="T6" fmla="*/ 0 w 3531"/>
              <a:gd name="T7" fmla="*/ 1766 h 3531"/>
              <a:gd name="T8" fmla="*/ 1 w 3531"/>
              <a:gd name="T9" fmla="*/ 1719 h 3531"/>
              <a:gd name="T10" fmla="*/ 1765 w 3531"/>
              <a:gd name="T11" fmla="*/ 1766 h 3531"/>
              <a:gd name="T12" fmla="*/ 1765 w 3531"/>
              <a:gd name="T13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31" h="3531">
                <a:moveTo>
                  <a:pt x="1765" y="0"/>
                </a:moveTo>
                <a:cubicBezTo>
                  <a:pt x="2740" y="0"/>
                  <a:pt x="3531" y="791"/>
                  <a:pt x="3531" y="1766"/>
                </a:cubicBezTo>
                <a:cubicBezTo>
                  <a:pt x="3531" y="2741"/>
                  <a:pt x="2740" y="3531"/>
                  <a:pt x="1765" y="3531"/>
                </a:cubicBezTo>
                <a:cubicBezTo>
                  <a:pt x="791" y="3531"/>
                  <a:pt x="0" y="2741"/>
                  <a:pt x="0" y="1766"/>
                </a:cubicBezTo>
                <a:cubicBezTo>
                  <a:pt x="0" y="1750"/>
                  <a:pt x="0" y="1735"/>
                  <a:pt x="1" y="1719"/>
                </a:cubicBezTo>
                <a:lnTo>
                  <a:pt x="1765" y="1766"/>
                </a:lnTo>
                <a:lnTo>
                  <a:pt x="1765" y="0"/>
                </a:lnTo>
                <a:close/>
              </a:path>
            </a:pathLst>
          </a:custGeom>
          <a:solidFill>
            <a:srgbClr val="E40138"/>
          </a:solidFill>
          <a:ln w="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hangingPunct="0"/>
            <a:endParaRPr lang="ru-RU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60175" y="2496051"/>
            <a:ext cx="1545146" cy="1179416"/>
          </a:xfrm>
          <a:custGeom>
            <a:avLst/>
            <a:gdLst>
              <a:gd name="T0" fmla="*/ 0 w 1764"/>
              <a:gd name="T1" fmla="*/ 1295 h 1342"/>
              <a:gd name="T2" fmla="*/ 617 w 1764"/>
              <a:gd name="T3" fmla="*/ 0 h 1342"/>
              <a:gd name="T4" fmla="*/ 1764 w 1764"/>
              <a:gd name="T5" fmla="*/ 1342 h 1342"/>
              <a:gd name="T6" fmla="*/ 0 w 1764"/>
              <a:gd name="T7" fmla="*/ 1295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4" h="1342">
                <a:moveTo>
                  <a:pt x="0" y="1295"/>
                </a:moveTo>
                <a:cubicBezTo>
                  <a:pt x="13" y="795"/>
                  <a:pt x="237" y="325"/>
                  <a:pt x="617" y="0"/>
                </a:cubicBezTo>
                <a:lnTo>
                  <a:pt x="1764" y="1342"/>
                </a:lnTo>
                <a:lnTo>
                  <a:pt x="0" y="1295"/>
                </a:lnTo>
                <a:close/>
              </a:path>
            </a:pathLst>
          </a:custGeom>
          <a:solidFill>
            <a:srgbClr val="7C6F6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hangingPunct="0"/>
            <a:endParaRPr lang="ru-RU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4760175" y="2496051"/>
            <a:ext cx="1545146" cy="1179416"/>
          </a:xfrm>
          <a:custGeom>
            <a:avLst/>
            <a:gdLst>
              <a:gd name="T0" fmla="*/ 0 w 1764"/>
              <a:gd name="T1" fmla="*/ 1295 h 1342"/>
              <a:gd name="T2" fmla="*/ 617 w 1764"/>
              <a:gd name="T3" fmla="*/ 0 h 1342"/>
              <a:gd name="T4" fmla="*/ 1764 w 1764"/>
              <a:gd name="T5" fmla="*/ 1342 h 1342"/>
              <a:gd name="T6" fmla="*/ 0 w 1764"/>
              <a:gd name="T7" fmla="*/ 1295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4" h="1342">
                <a:moveTo>
                  <a:pt x="0" y="1295"/>
                </a:moveTo>
                <a:cubicBezTo>
                  <a:pt x="13" y="795"/>
                  <a:pt x="237" y="325"/>
                  <a:pt x="617" y="0"/>
                </a:cubicBezTo>
                <a:lnTo>
                  <a:pt x="1764" y="1342"/>
                </a:lnTo>
                <a:lnTo>
                  <a:pt x="0" y="1295"/>
                </a:lnTo>
                <a:close/>
              </a:path>
            </a:pathLst>
          </a:custGeom>
          <a:noFill/>
          <a:ln w="2063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hangingPunct="0"/>
            <a:endParaRPr lang="ru-RU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5299965" y="2180338"/>
            <a:ext cx="1005357" cy="1495129"/>
          </a:xfrm>
          <a:custGeom>
            <a:avLst/>
            <a:gdLst>
              <a:gd name="T0" fmla="*/ 0 w 1147"/>
              <a:gd name="T1" fmla="*/ 359 h 1701"/>
              <a:gd name="T2" fmla="*/ 674 w 1147"/>
              <a:gd name="T3" fmla="*/ 0 h 1701"/>
              <a:gd name="T4" fmla="*/ 1147 w 1147"/>
              <a:gd name="T5" fmla="*/ 1701 h 1701"/>
              <a:gd name="T6" fmla="*/ 0 w 1147"/>
              <a:gd name="T7" fmla="*/ 359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7" h="1701">
                <a:moveTo>
                  <a:pt x="0" y="359"/>
                </a:moveTo>
                <a:cubicBezTo>
                  <a:pt x="196" y="192"/>
                  <a:pt x="426" y="69"/>
                  <a:pt x="674" y="0"/>
                </a:cubicBezTo>
                <a:lnTo>
                  <a:pt x="1147" y="1701"/>
                </a:lnTo>
                <a:lnTo>
                  <a:pt x="0" y="359"/>
                </a:lnTo>
                <a:close/>
              </a:path>
            </a:pathLst>
          </a:custGeom>
          <a:solidFill>
            <a:srgbClr val="A5988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hangingPunct="0"/>
            <a:endParaRPr lang="ru-RU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5299965" y="2180338"/>
            <a:ext cx="1005357" cy="1495129"/>
          </a:xfrm>
          <a:custGeom>
            <a:avLst/>
            <a:gdLst>
              <a:gd name="T0" fmla="*/ 0 w 1147"/>
              <a:gd name="T1" fmla="*/ 359 h 1701"/>
              <a:gd name="T2" fmla="*/ 674 w 1147"/>
              <a:gd name="T3" fmla="*/ 0 h 1701"/>
              <a:gd name="T4" fmla="*/ 1147 w 1147"/>
              <a:gd name="T5" fmla="*/ 1701 h 1701"/>
              <a:gd name="T6" fmla="*/ 0 w 1147"/>
              <a:gd name="T7" fmla="*/ 359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7" h="1701">
                <a:moveTo>
                  <a:pt x="0" y="359"/>
                </a:moveTo>
                <a:cubicBezTo>
                  <a:pt x="196" y="192"/>
                  <a:pt x="426" y="69"/>
                  <a:pt x="674" y="0"/>
                </a:cubicBezTo>
                <a:lnTo>
                  <a:pt x="1147" y="1701"/>
                </a:lnTo>
                <a:lnTo>
                  <a:pt x="0" y="359"/>
                </a:lnTo>
                <a:close/>
              </a:path>
            </a:pathLst>
          </a:custGeom>
          <a:noFill/>
          <a:ln w="2063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hangingPunct="0"/>
            <a:endParaRPr lang="ru-RU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5891483" y="2123961"/>
            <a:ext cx="413838" cy="1551506"/>
          </a:xfrm>
          <a:custGeom>
            <a:avLst/>
            <a:gdLst>
              <a:gd name="T0" fmla="*/ 0 w 473"/>
              <a:gd name="T1" fmla="*/ 65 h 1766"/>
              <a:gd name="T2" fmla="*/ 473 w 473"/>
              <a:gd name="T3" fmla="*/ 0 h 1766"/>
              <a:gd name="T4" fmla="*/ 473 w 473"/>
              <a:gd name="T5" fmla="*/ 1766 h 1766"/>
              <a:gd name="T6" fmla="*/ 0 w 473"/>
              <a:gd name="T7" fmla="*/ 65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3" h="1766">
                <a:moveTo>
                  <a:pt x="0" y="65"/>
                </a:moveTo>
                <a:cubicBezTo>
                  <a:pt x="154" y="22"/>
                  <a:pt x="314" y="0"/>
                  <a:pt x="473" y="0"/>
                </a:cubicBezTo>
                <a:lnTo>
                  <a:pt x="473" y="1766"/>
                </a:lnTo>
                <a:lnTo>
                  <a:pt x="0" y="65"/>
                </a:lnTo>
                <a:close/>
              </a:path>
            </a:pathLst>
          </a:custGeom>
          <a:solidFill>
            <a:srgbClr val="CDC0B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hangingPunct="0"/>
            <a:endParaRPr lang="ru-RU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5891483" y="2123961"/>
            <a:ext cx="413838" cy="1551506"/>
          </a:xfrm>
          <a:custGeom>
            <a:avLst/>
            <a:gdLst>
              <a:gd name="T0" fmla="*/ 0 w 473"/>
              <a:gd name="T1" fmla="*/ 65 h 1766"/>
              <a:gd name="T2" fmla="*/ 473 w 473"/>
              <a:gd name="T3" fmla="*/ 0 h 1766"/>
              <a:gd name="T4" fmla="*/ 473 w 473"/>
              <a:gd name="T5" fmla="*/ 1766 h 1766"/>
              <a:gd name="T6" fmla="*/ 0 w 473"/>
              <a:gd name="T7" fmla="*/ 65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3" h="1766">
                <a:moveTo>
                  <a:pt x="0" y="65"/>
                </a:moveTo>
                <a:cubicBezTo>
                  <a:pt x="154" y="22"/>
                  <a:pt x="314" y="0"/>
                  <a:pt x="473" y="0"/>
                </a:cubicBezTo>
                <a:lnTo>
                  <a:pt x="473" y="1766"/>
                </a:lnTo>
                <a:lnTo>
                  <a:pt x="0" y="65"/>
                </a:lnTo>
                <a:close/>
              </a:path>
            </a:pathLst>
          </a:custGeom>
          <a:noFill/>
          <a:ln w="2063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hangingPunct="0"/>
            <a:endParaRPr lang="ru-RU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985852" y="4297592"/>
            <a:ext cx="7582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/>
            <a:r>
              <a:rPr lang="ru-RU" altLang="ru-RU" sz="3200" b="1" kern="0" dirty="0">
                <a:solidFill>
                  <a:srgbClr val="FFFFFF"/>
                </a:solidFill>
                <a:latin typeface="Glober" pitchFamily="50" charset="-52"/>
                <a:cs typeface="Calibri"/>
                <a:sym typeface="Calibri"/>
              </a:rPr>
              <a:t>75</a:t>
            </a:r>
            <a:r>
              <a:rPr lang="en-US" altLang="ru-RU" sz="3200" b="1" kern="0" dirty="0">
                <a:solidFill>
                  <a:srgbClr val="FFFFFF"/>
                </a:solidFill>
                <a:latin typeface="Glober" pitchFamily="50" charset="-52"/>
                <a:cs typeface="Calibri"/>
                <a:sym typeface="Calibri"/>
              </a:rPr>
              <a:t>%</a:t>
            </a:r>
            <a:endParaRPr lang="ru-RU" altLang="ru-RU" sz="4400" kern="0" dirty="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210556" y="3100318"/>
            <a:ext cx="3093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/>
            <a:r>
              <a:rPr lang="ru-RU" altLang="ru-RU" sz="1200" kern="0" dirty="0">
                <a:solidFill>
                  <a:srgbClr val="FFFFFF"/>
                </a:solidFill>
                <a:latin typeface="Glober" pitchFamily="50" charset="-52"/>
                <a:cs typeface="Calibri"/>
                <a:sym typeface="Calibri"/>
              </a:rPr>
              <a:t>13</a:t>
            </a:r>
            <a:r>
              <a:rPr lang="en-US" altLang="ru-RU" sz="1200" kern="0" dirty="0">
                <a:solidFill>
                  <a:srgbClr val="FFFFFF"/>
                </a:solidFill>
                <a:latin typeface="Glober" pitchFamily="50" charset="-52"/>
                <a:cs typeface="Calibri"/>
                <a:sym typeface="Calibri"/>
              </a:rPr>
              <a:t> %</a:t>
            </a:r>
            <a:endParaRPr lang="ru-RU" altLang="ru-RU" kern="0" dirty="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574356" y="2466635"/>
            <a:ext cx="2003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/>
            <a:r>
              <a:rPr lang="ru-RU" altLang="ru-RU" sz="1200" kern="0" dirty="0">
                <a:solidFill>
                  <a:srgbClr val="FFFFFF"/>
                </a:solidFill>
                <a:latin typeface="Glober" pitchFamily="50" charset="-52"/>
                <a:cs typeface="Calibri"/>
                <a:sym typeface="Calibri"/>
              </a:rPr>
              <a:t>7</a:t>
            </a:r>
            <a:r>
              <a:rPr lang="en-US" altLang="ru-RU" sz="1200" kern="0" dirty="0">
                <a:solidFill>
                  <a:srgbClr val="FFFFFF"/>
                </a:solidFill>
                <a:latin typeface="Glober" pitchFamily="50" charset="-52"/>
                <a:cs typeface="Calibri"/>
                <a:sym typeface="Calibri"/>
              </a:rPr>
              <a:t>%</a:t>
            </a:r>
            <a:endParaRPr lang="ru-RU" altLang="ru-RU" kern="0" dirty="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6023992" y="2313289"/>
            <a:ext cx="2132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/>
            <a:r>
              <a:rPr lang="ru-RU" altLang="ru-RU" sz="1200" kern="0" dirty="0">
                <a:solidFill>
                  <a:srgbClr val="FFFFFF"/>
                </a:solidFill>
                <a:latin typeface="Glober" pitchFamily="50" charset="-52"/>
                <a:cs typeface="Calibri"/>
                <a:sym typeface="Calibri"/>
              </a:rPr>
              <a:t>4</a:t>
            </a:r>
            <a:r>
              <a:rPr lang="en-US" altLang="ru-RU" sz="1200" kern="0" dirty="0">
                <a:solidFill>
                  <a:srgbClr val="FFFFFF"/>
                </a:solidFill>
                <a:latin typeface="Glober" pitchFamily="50" charset="-52"/>
                <a:cs typeface="Calibri"/>
                <a:sym typeface="Calibri"/>
              </a:rPr>
              <a:t>%</a:t>
            </a:r>
            <a:endParaRPr lang="ru-RU" altLang="ru-RU" kern="0" dirty="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86" name="Rectangle 30"/>
          <p:cNvSpPr>
            <a:spLocks noChangeArrowheads="1"/>
          </p:cNvSpPr>
          <p:nvPr/>
        </p:nvSpPr>
        <p:spPr bwMode="auto">
          <a:xfrm>
            <a:off x="5559047" y="3678243"/>
            <a:ext cx="161582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/>
            <a:r>
              <a:rPr lang="ru-RU" altLang="ru-RU" sz="4400" kern="0" dirty="0">
                <a:solidFill>
                  <a:srgbClr val="FFFFFF"/>
                </a:solidFill>
                <a:latin typeface="Glober" pitchFamily="50" charset="-52"/>
                <a:cs typeface="Calibri"/>
                <a:sym typeface="Calibri"/>
              </a:rPr>
              <a:t>Китай</a:t>
            </a:r>
            <a:endParaRPr lang="ru-RU" altLang="ru-RU" sz="8800" kern="0" dirty="0">
              <a:solidFill>
                <a:srgbClr val="FFFFFF"/>
              </a:solidFill>
              <a:latin typeface="Glober" pitchFamily="50" charset="-52"/>
              <a:cs typeface="Calibri"/>
              <a:sym typeface="Calibri"/>
            </a:endParaRPr>
          </a:p>
        </p:txBody>
      </p:sp>
      <p:sp>
        <p:nvSpPr>
          <p:cNvPr id="68" name="Rectangle 28"/>
          <p:cNvSpPr>
            <a:spLocks noChangeArrowheads="1"/>
          </p:cNvSpPr>
          <p:nvPr/>
        </p:nvSpPr>
        <p:spPr bwMode="auto">
          <a:xfrm>
            <a:off x="3695284" y="5592472"/>
            <a:ext cx="522007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/>
            <a:r>
              <a:rPr lang="ru-RU" altLang="ru-RU" sz="2000" kern="0" dirty="0">
                <a:solidFill>
                  <a:srgbClr val="595959"/>
                </a:solidFill>
                <a:latin typeface="Glober" pitchFamily="50" charset="-52"/>
                <a:cs typeface="Calibri"/>
                <a:sym typeface="Calibri"/>
              </a:rPr>
              <a:t>Эти доли в настоящие время стабильны и не меняются с течением времени</a:t>
            </a:r>
            <a:endParaRPr lang="ru-RU" altLang="ru-RU" sz="2800" kern="0" dirty="0">
              <a:solidFill>
                <a:srgbClr val="000000"/>
              </a:solidFill>
              <a:latin typeface="Glober" pitchFamily="50" charset="-52"/>
              <a:cs typeface="Calibri"/>
              <a:sym typeface="Calibri"/>
            </a:endParaRPr>
          </a:p>
        </p:txBody>
      </p:sp>
      <p:pic>
        <p:nvPicPr>
          <p:cNvPr id="2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619" y="246265"/>
            <a:ext cx="15684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altLang="ru-RU" sz="1200" dirty="0">
                <a:solidFill>
                  <a:schemeClr val="tx1">
                    <a:tint val="7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900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20800" y="2720975"/>
            <a:ext cx="10871200" cy="58261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1600" dirty="0" smtClean="0">
              <a:solidFill>
                <a:schemeClr val="bg2">
                  <a:lumMod val="50000"/>
                </a:schemeClr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lvl="0"/>
            <a:endParaRPr lang="en-US" sz="1900" dirty="0" smtClean="0">
              <a:solidFill>
                <a:schemeClr val="bg2">
                  <a:lumMod val="50000"/>
                </a:schemeClr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schemeClr val="bg2">
                  <a:lumMod val="50000"/>
                </a:schemeClr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000" dirty="0">
              <a:solidFill>
                <a:schemeClr val="bg2">
                  <a:lumMod val="50000"/>
                </a:schemeClr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900" dirty="0">
              <a:solidFill>
                <a:srgbClr val="7C6F65"/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lvl="0"/>
            <a:endParaRPr lang="en-US" sz="1900" dirty="0" smtClean="0">
              <a:solidFill>
                <a:srgbClr val="7C6F65"/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900" dirty="0" smtClean="0">
                <a:solidFill>
                  <a:srgbClr val="7C6F65"/>
                </a:solidFill>
                <a:latin typeface="Glober" pitchFamily="50" charset="-52"/>
              </a:rPr>
              <a:t>1</a:t>
            </a:r>
            <a:endParaRPr lang="ru-RU" sz="1900" dirty="0">
              <a:solidFill>
                <a:srgbClr val="7C6F65"/>
              </a:solidFill>
              <a:latin typeface="Glober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763" y="212806"/>
            <a:ext cx="11177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Glober Bold" pitchFamily="50" charset="-52"/>
              </a:rPr>
              <a:t>Наиболее распространенная схема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lober Bold" pitchFamily="50" charset="-52"/>
              </a:rPr>
              <a:t>декларирования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lober Bold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723" y="5985301"/>
            <a:ext cx="222048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0"/>
                <a:solidFill>
                  <a:srgbClr val="E401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Заявитель</a:t>
            </a:r>
            <a:endParaRPr lang="ru-RU" sz="3000" b="1" cap="none" spc="0" dirty="0">
              <a:ln w="0"/>
              <a:solidFill>
                <a:srgbClr val="E401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49989" y="5985301"/>
            <a:ext cx="214975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0"/>
                <a:solidFill>
                  <a:srgbClr val="E401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Реестр ДС</a:t>
            </a:r>
            <a:endParaRPr lang="ru-RU" sz="3000" b="1" cap="none" spc="0" dirty="0">
              <a:ln w="0"/>
              <a:solidFill>
                <a:srgbClr val="E401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8809082">
            <a:off x="2342407" y="4774662"/>
            <a:ext cx="1333744" cy="2950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13133" y="3772547"/>
            <a:ext cx="226029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0"/>
                <a:solidFill>
                  <a:srgbClr val="E401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Посредник</a:t>
            </a:r>
            <a:endParaRPr lang="ru-RU" sz="3000" b="1" cap="none" spc="0" dirty="0">
              <a:ln w="0"/>
              <a:solidFill>
                <a:srgbClr val="E401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02818" y="3772547"/>
            <a:ext cx="76174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0"/>
                <a:solidFill>
                  <a:srgbClr val="E401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</a:t>
            </a:r>
            <a:endParaRPr lang="ru-RU" sz="3000" b="1" cap="none" spc="0" dirty="0">
              <a:ln w="0"/>
              <a:solidFill>
                <a:srgbClr val="E401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659222" y="2231894"/>
            <a:ext cx="73129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0"/>
                <a:solidFill>
                  <a:srgbClr val="E401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ИЛ</a:t>
            </a:r>
            <a:endParaRPr lang="ru-RU" sz="3000" b="1" cap="none" spc="0" dirty="0">
              <a:ln w="0"/>
              <a:solidFill>
                <a:srgbClr val="E401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4820166" y="3115135"/>
            <a:ext cx="1803373" cy="3188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19726665">
            <a:off x="7881270" y="2254219"/>
            <a:ext cx="1404470" cy="318866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2565965">
            <a:off x="7892701" y="4725215"/>
            <a:ext cx="1333744" cy="2950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11351740" y="634351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6" y="3845554"/>
            <a:ext cx="1727354" cy="2235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779" y="1913300"/>
            <a:ext cx="1794029" cy="1859247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835533" y="2293221"/>
            <a:ext cx="1858973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E401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Высокий риск!!</a:t>
            </a:r>
            <a:r>
              <a:rPr lang="en-US" sz="2000" b="1" dirty="0">
                <a:ln w="0"/>
                <a:solidFill>
                  <a:srgbClr val="E401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ru-RU" sz="2000" b="1" cap="none" spc="0" dirty="0">
              <a:ln w="0"/>
              <a:solidFill>
                <a:srgbClr val="E401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8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619" y="246265"/>
            <a:ext cx="15684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982" y="4599261"/>
            <a:ext cx="1383771" cy="13728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61" y="2492919"/>
            <a:ext cx="2770194" cy="14774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0"/>
          <a:stretch/>
        </p:blipFill>
        <p:spPr>
          <a:xfrm>
            <a:off x="9347782" y="881998"/>
            <a:ext cx="1354171" cy="13498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06253" y="1829848"/>
            <a:ext cx="6823350" cy="3829548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408" y="3058682"/>
            <a:ext cx="24219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E401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Ответственность</a:t>
            </a:r>
          </a:p>
          <a:p>
            <a:pPr algn="ctr"/>
            <a:r>
              <a:rPr lang="ru-RU" sz="2000" b="1" dirty="0">
                <a:ln w="0"/>
                <a:solidFill>
                  <a:srgbClr val="E401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</a:t>
            </a:r>
            <a:r>
              <a:rPr lang="ru-RU" sz="2000" b="1" dirty="0" smtClean="0">
                <a:ln w="0"/>
                <a:solidFill>
                  <a:srgbClr val="E401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т. 1</a:t>
            </a:r>
            <a:r>
              <a:rPr lang="en-US" sz="2000" b="1" dirty="0">
                <a:ln w="0"/>
                <a:solidFill>
                  <a:srgbClr val="E401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ru-RU" sz="2000" b="1" dirty="0" smtClean="0">
                <a:ln w="0"/>
                <a:solidFill>
                  <a:srgbClr val="E401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lang="en-US" sz="2000" b="1" dirty="0" smtClean="0">
                <a:ln w="0"/>
                <a:solidFill>
                  <a:srgbClr val="E401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44</a:t>
            </a:r>
            <a:r>
              <a:rPr lang="ru-RU" sz="2000" b="1" dirty="0" smtClean="0">
                <a:ln w="0"/>
                <a:solidFill>
                  <a:srgbClr val="E401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КоАП РФ</a:t>
            </a:r>
            <a:endParaRPr lang="ru-RU" sz="2000" b="1" cap="none" spc="0" dirty="0">
              <a:ln w="0"/>
              <a:solidFill>
                <a:srgbClr val="E401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0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20800" y="2720975"/>
            <a:ext cx="10871200" cy="58261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1600" dirty="0" smtClean="0">
              <a:solidFill>
                <a:schemeClr val="bg2">
                  <a:lumMod val="50000"/>
                </a:schemeClr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lvl="0"/>
            <a:endParaRPr lang="en-US" sz="1900" dirty="0" smtClean="0">
              <a:solidFill>
                <a:schemeClr val="bg2">
                  <a:lumMod val="50000"/>
                </a:schemeClr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schemeClr val="bg2">
                  <a:lumMod val="50000"/>
                </a:schemeClr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000" dirty="0">
              <a:solidFill>
                <a:schemeClr val="bg2">
                  <a:lumMod val="50000"/>
                </a:schemeClr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900" dirty="0">
              <a:solidFill>
                <a:srgbClr val="7C6F65"/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lvl="0"/>
            <a:endParaRPr lang="en-US" sz="1900" dirty="0" smtClean="0">
              <a:solidFill>
                <a:srgbClr val="7C6F65"/>
              </a:solidFill>
              <a:latin typeface="Glober" pitchFamily="50" charset="-52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900" dirty="0">
              <a:solidFill>
                <a:srgbClr val="7C6F65"/>
              </a:solidFill>
              <a:latin typeface="Glober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897" y="234248"/>
            <a:ext cx="9608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Glober Bold" pitchFamily="50" charset="-52"/>
              </a:rPr>
              <a:t>Целевая схема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lober Bold" pitchFamily="50" charset="-52"/>
              </a:rPr>
              <a:t>декларирования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lober Bold" pitchFamily="50" charset="-52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619" y="246265"/>
            <a:ext cx="15684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96953" y="5251602"/>
            <a:ext cx="222048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0"/>
                <a:solidFill>
                  <a:srgbClr val="E401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Заявитель</a:t>
            </a:r>
            <a:endParaRPr lang="ru-RU" sz="3000" b="1" cap="none" spc="0" dirty="0">
              <a:ln w="0"/>
              <a:solidFill>
                <a:srgbClr val="E401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41917" y="5237170"/>
            <a:ext cx="214975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0"/>
                <a:solidFill>
                  <a:srgbClr val="E401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Реестр ДС</a:t>
            </a:r>
            <a:endParaRPr lang="ru-RU" sz="3000" b="1" cap="none" spc="0" dirty="0">
              <a:ln w="0"/>
              <a:solidFill>
                <a:srgbClr val="E401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502058" y="4742733"/>
            <a:ext cx="6690399" cy="26924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337773" y="2377295"/>
            <a:ext cx="73129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0"/>
                <a:solidFill>
                  <a:srgbClr val="E401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ИЛ</a:t>
            </a:r>
            <a:endParaRPr lang="ru-RU" sz="3000" b="1" cap="none" spc="0" dirty="0">
              <a:ln w="0"/>
              <a:solidFill>
                <a:srgbClr val="E401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>
          <a:xfrm>
            <a:off x="11351740" y="634351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20138571">
            <a:off x="2341308" y="2888047"/>
            <a:ext cx="4825002" cy="318866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6" y="3072693"/>
            <a:ext cx="1727354" cy="22351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37115" y="4363649"/>
            <a:ext cx="4412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rgbClr val="00B0F0"/>
                </a:solidFill>
                <a:latin typeface="Glober" pitchFamily="50" charset="-52"/>
              </a:rPr>
              <a:t>https</a:t>
            </a:r>
            <a:r>
              <a:rPr lang="en-US" sz="1400" u="sng" dirty="0">
                <a:solidFill>
                  <a:srgbClr val="00B0F0"/>
                </a:solidFill>
                <a:latin typeface="Glober" pitchFamily="50" charset="-52"/>
              </a:rPr>
              <a:t>://srd.fsa.gov.ru/landing/srd(header:empty)</a:t>
            </a:r>
            <a:endParaRPr lang="ru-RU" sz="1400" u="sng" dirty="0">
              <a:solidFill>
                <a:srgbClr val="00B0F0"/>
              </a:solidFill>
              <a:latin typeface="Glober" pitchFamily="50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31009" y="5061938"/>
            <a:ext cx="4432496" cy="707886"/>
          </a:xfrm>
          <a:prstGeom prst="rect">
            <a:avLst/>
          </a:prstGeom>
          <a:ln>
            <a:solidFill>
              <a:srgbClr val="E4013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>
                <a:solidFill>
                  <a:schemeClr val="accent3">
                    <a:lumMod val="75000"/>
                  </a:schemeClr>
                </a:solidFill>
              </a:rPr>
              <a:t>СЕРВИС РЕГИСТРАЦИИ</a:t>
            </a:r>
            <a:br>
              <a:rPr lang="ru-RU" sz="2000" b="1" cap="all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cap="all" dirty="0">
                <a:solidFill>
                  <a:schemeClr val="accent3">
                    <a:lumMod val="75000"/>
                  </a:schemeClr>
                </a:solidFill>
              </a:rPr>
              <a:t>ДЕКЛАРАЦИЙ О СООТВЕТСТВИИ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16135" y="2673895"/>
            <a:ext cx="17540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Низкий риск</a:t>
            </a:r>
            <a:endParaRPr lang="ru-RU" sz="2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909" y="3864352"/>
            <a:ext cx="1383771" cy="13728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0"/>
          <a:stretch/>
        </p:blipFill>
        <p:spPr>
          <a:xfrm>
            <a:off x="7026333" y="1112325"/>
            <a:ext cx="1354171" cy="1349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04" y="3872877"/>
            <a:ext cx="981418" cy="8932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872" y="5802914"/>
            <a:ext cx="925963" cy="9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5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420</Words>
  <Application>Microsoft Office PowerPoint</Application>
  <PresentationFormat>Широкоэкранный</PresentationFormat>
  <Paragraphs>163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DejaVu Sans</vt:lpstr>
      <vt:lpstr>Glober</vt:lpstr>
      <vt:lpstr>Glober Bold</vt:lpstr>
      <vt:lpstr>Gotham Pro Regular</vt:lpstr>
      <vt:lpstr>Symbol</vt:lpstr>
      <vt:lpstr>Times New Roman</vt:lpstr>
      <vt:lpstr>Wingdings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Рыскин Даниил Аркадьевич</dc:creator>
  <cp:lastModifiedBy>Дунаев Олег Игоревич</cp:lastModifiedBy>
  <cp:revision>190</cp:revision>
  <cp:lastPrinted>2019-11-13T16:47:53Z</cp:lastPrinted>
  <dcterms:created xsi:type="dcterms:W3CDTF">2019-11-11T12:23:46Z</dcterms:created>
  <dcterms:modified xsi:type="dcterms:W3CDTF">2019-11-14T07:15:54Z</dcterms:modified>
</cp:coreProperties>
</file>